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8"/>
  </p:notesMasterIdLst>
  <p:sldIdLst>
    <p:sldId id="256" r:id="rId2"/>
    <p:sldId id="287" r:id="rId3"/>
    <p:sldId id="257" r:id="rId4"/>
    <p:sldId id="282" r:id="rId5"/>
    <p:sldId id="283" r:id="rId6"/>
    <p:sldId id="285" r:id="rId7"/>
    <p:sldId id="261" r:id="rId8"/>
    <p:sldId id="258" r:id="rId9"/>
    <p:sldId id="259" r:id="rId10"/>
    <p:sldId id="288" r:id="rId11"/>
    <p:sldId id="289" r:id="rId12"/>
    <p:sldId id="290" r:id="rId13"/>
    <p:sldId id="260" r:id="rId14"/>
    <p:sldId id="262" r:id="rId15"/>
    <p:sldId id="293" r:id="rId16"/>
    <p:sldId id="263" r:id="rId17"/>
    <p:sldId id="264" r:id="rId18"/>
    <p:sldId id="266" r:id="rId19"/>
    <p:sldId id="267" r:id="rId20"/>
    <p:sldId id="265" r:id="rId21"/>
    <p:sldId id="301" r:id="rId22"/>
    <p:sldId id="302" r:id="rId23"/>
    <p:sldId id="303" r:id="rId24"/>
    <p:sldId id="304" r:id="rId25"/>
    <p:sldId id="268" r:id="rId26"/>
    <p:sldId id="314" r:id="rId27"/>
    <p:sldId id="269" r:id="rId28"/>
    <p:sldId id="270" r:id="rId29"/>
    <p:sldId id="271" r:id="rId30"/>
    <p:sldId id="272" r:id="rId31"/>
    <p:sldId id="273" r:id="rId32"/>
    <p:sldId id="275" r:id="rId33"/>
    <p:sldId id="274" r:id="rId34"/>
    <p:sldId id="276" r:id="rId35"/>
    <p:sldId id="277" r:id="rId36"/>
    <p:sldId id="279" r:id="rId37"/>
    <p:sldId id="305" r:id="rId38"/>
    <p:sldId id="306" r:id="rId39"/>
    <p:sldId id="280" r:id="rId40"/>
    <p:sldId id="281" r:id="rId41"/>
    <p:sldId id="284" r:id="rId42"/>
    <p:sldId id="309" r:id="rId43"/>
    <p:sldId id="308" r:id="rId44"/>
    <p:sldId id="311" r:id="rId45"/>
    <p:sldId id="312" r:id="rId46"/>
    <p:sldId id="313" r:id="rId47"/>
  </p:sldIdLst>
  <p:sldSz cx="14630400" cy="8229600"/>
  <p:notesSz cx="8229600" cy="14630400"/>
  <p:embeddedFontLst>
    <p:embeddedFont>
      <p:font typeface="Microsoft Sans Serif" panose="020B0604020202020204" pitchFamily="34" charset="0"/>
      <p:regular r:id="rId49"/>
    </p:embeddedFont>
    <p:embeddedFont>
      <p:font typeface="Nunito" pitchFamily="2" charset="77"/>
      <p:regular r:id="rId50"/>
      <p:bold r:id="rId51"/>
      <p:italic r:id="rId52"/>
      <p:boldItalic r:id="rId53"/>
    </p:embeddedFont>
    <p:embeddedFont>
      <p:font typeface="Nunito SemiBold" panose="020F0502020204030204" pitchFamily="34" charset="0"/>
      <p:regular r:id="rId54"/>
      <p:bold r:id="rId55"/>
      <p:italic r:id="rId56"/>
      <p:boldItalic r:id="rId57"/>
    </p:embeddedFont>
  </p:embeddedFontLst>
  <p:defaultText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58"/>
    <p:restoredTop sz="94610"/>
  </p:normalViewPr>
  <p:slideViewPr>
    <p:cSldViewPr snapToGrid="0" snapToObjects="1">
      <p:cViewPr>
        <p:scale>
          <a:sx n="110" d="100"/>
          <a:sy n="110" d="100"/>
        </p:scale>
        <p:origin x="696"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9858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2516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4052352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0e9006cb6c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10e9006cb6c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209deb045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1209deb045d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C8A2C296-77E5-4E3A-794E-2F8369175794}"/>
            </a:ext>
          </a:extLst>
        </p:cNvPr>
        <p:cNvGrpSpPr/>
        <p:nvPr/>
      </p:nvGrpSpPr>
      <p:grpSpPr>
        <a:xfrm>
          <a:off x="0" y="0"/>
          <a:ext cx="0" cy="0"/>
          <a:chOff x="0" y="0"/>
          <a:chExt cx="0" cy="0"/>
        </a:xfrm>
      </p:grpSpPr>
      <p:sp>
        <p:nvSpPr>
          <p:cNvPr id="152" name="Google Shape;152;g1209deb045d_0_1:notes">
            <a:extLst>
              <a:ext uri="{FF2B5EF4-FFF2-40B4-BE49-F238E27FC236}">
                <a16:creationId xmlns:a16="http://schemas.microsoft.com/office/drawing/2014/main" id="{B3A87BEF-49E0-3397-6800-DC4CD77258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1209deb045d_0_1:notes">
            <a:extLst>
              <a:ext uri="{FF2B5EF4-FFF2-40B4-BE49-F238E27FC236}">
                <a16:creationId xmlns:a16="http://schemas.microsoft.com/office/drawing/2014/main" id="{F43940FB-C884-FE9F-4047-0763CC97A33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59018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2CB9C446-D41E-4514-7857-93E12B8E72E7}"/>
            </a:ext>
          </a:extLst>
        </p:cNvPr>
        <p:cNvGrpSpPr/>
        <p:nvPr/>
      </p:nvGrpSpPr>
      <p:grpSpPr>
        <a:xfrm>
          <a:off x="0" y="0"/>
          <a:ext cx="0" cy="0"/>
          <a:chOff x="0" y="0"/>
          <a:chExt cx="0" cy="0"/>
        </a:xfrm>
      </p:grpSpPr>
      <p:sp>
        <p:nvSpPr>
          <p:cNvPr id="152" name="Google Shape;152;g1209deb045d_0_1:notes">
            <a:extLst>
              <a:ext uri="{FF2B5EF4-FFF2-40B4-BE49-F238E27FC236}">
                <a16:creationId xmlns:a16="http://schemas.microsoft.com/office/drawing/2014/main" id="{D9421D58-9921-849D-A543-3BB7618BFE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1209deb045d_0_1:notes">
            <a:extLst>
              <a:ext uri="{FF2B5EF4-FFF2-40B4-BE49-F238E27FC236}">
                <a16:creationId xmlns:a16="http://schemas.microsoft.com/office/drawing/2014/main" id="{5CEB4BEB-D77F-F17E-4AF5-36E4C0C8328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2147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4984819A-612C-04DA-E314-11B74E0D0286}"/>
            </a:ext>
          </a:extLst>
        </p:cNvPr>
        <p:cNvGrpSpPr/>
        <p:nvPr/>
      </p:nvGrpSpPr>
      <p:grpSpPr>
        <a:xfrm>
          <a:off x="0" y="0"/>
          <a:ext cx="0" cy="0"/>
          <a:chOff x="0" y="0"/>
          <a:chExt cx="0" cy="0"/>
        </a:xfrm>
      </p:grpSpPr>
      <p:sp>
        <p:nvSpPr>
          <p:cNvPr id="152" name="Google Shape;152;g1209deb045d_0_1:notes">
            <a:extLst>
              <a:ext uri="{FF2B5EF4-FFF2-40B4-BE49-F238E27FC236}">
                <a16:creationId xmlns:a16="http://schemas.microsoft.com/office/drawing/2014/main" id="{FDAFA4C3-1AEB-713A-BBBF-35931051BE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1209deb045d_0_1:notes">
            <a:extLst>
              <a:ext uri="{FF2B5EF4-FFF2-40B4-BE49-F238E27FC236}">
                <a16:creationId xmlns:a16="http://schemas.microsoft.com/office/drawing/2014/main" id="{F408429B-A634-A7AD-AB3A-A12B166921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0113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607137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968349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774060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e1a9588eba_0_15"/>
          <p:cNvSpPr txBox="1">
            <a:spLocks noGrp="1"/>
          </p:cNvSpPr>
          <p:nvPr>
            <p:ph type="title"/>
          </p:nvPr>
        </p:nvSpPr>
        <p:spPr>
          <a:xfrm>
            <a:off x="324080" y="462846"/>
            <a:ext cx="13632960" cy="91632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19" name="Google Shape;19;ge1a9588eba_0_15"/>
          <p:cNvSpPr txBox="1">
            <a:spLocks noGrp="1"/>
          </p:cNvSpPr>
          <p:nvPr>
            <p:ph type="body" idx="1"/>
          </p:nvPr>
        </p:nvSpPr>
        <p:spPr>
          <a:xfrm>
            <a:off x="324080" y="1379160"/>
            <a:ext cx="13807680" cy="5930880"/>
          </a:xfrm>
          <a:prstGeom prst="rect">
            <a:avLst/>
          </a:prstGeom>
          <a:noFill/>
          <a:ln>
            <a:noFill/>
          </a:ln>
        </p:spPr>
        <p:txBody>
          <a:bodyPr spcFirstLastPara="1" wrap="square" lIns="91425" tIns="91425" rIns="91425" bIns="91425" anchor="t" anchorCtr="0">
            <a:noAutofit/>
          </a:bodyPr>
          <a:lstStyle>
            <a:lvl1pPr marL="731502" lvl="0" indent="-518147" algn="l">
              <a:lnSpc>
                <a:spcPct val="115000"/>
              </a:lnSpc>
              <a:spcBef>
                <a:spcPts val="0"/>
              </a:spcBef>
              <a:spcAft>
                <a:spcPts val="0"/>
              </a:spcAft>
              <a:buSzPts val="1500"/>
              <a:buFont typeface="Nunito"/>
              <a:buChar char="●"/>
              <a:defRPr b="1" i="0">
                <a:latin typeface="Calibri" panose="020F0502020204030204" pitchFamily="34" charset="0"/>
                <a:ea typeface="Calibri" panose="020F0502020204030204" pitchFamily="34" charset="0"/>
                <a:cs typeface="Calibri" panose="020F0502020204030204" pitchFamily="34" charset="0"/>
                <a:sym typeface="Nunito"/>
              </a:defRPr>
            </a:lvl1pPr>
            <a:lvl2pPr marL="1463004" lvl="1" indent="-497827" algn="l">
              <a:lnSpc>
                <a:spcPct val="115000"/>
              </a:lnSpc>
              <a:spcBef>
                <a:spcPts val="2560"/>
              </a:spcBef>
              <a:spcAft>
                <a:spcPts val="0"/>
              </a:spcAft>
              <a:buSzPts val="1300"/>
              <a:buFont typeface="Nunito"/>
              <a:buChar char="○"/>
              <a:defRPr>
                <a:latin typeface="Nunito"/>
                <a:ea typeface="Nunito"/>
                <a:cs typeface="Nunito"/>
                <a:sym typeface="Nunito"/>
              </a:defRPr>
            </a:lvl2pPr>
            <a:lvl3pPr marL="2194505" lvl="2" indent="-487668" algn="l">
              <a:lnSpc>
                <a:spcPct val="115000"/>
              </a:lnSpc>
              <a:spcBef>
                <a:spcPts val="2560"/>
              </a:spcBef>
              <a:spcAft>
                <a:spcPts val="0"/>
              </a:spcAft>
              <a:buSzPts val="1200"/>
              <a:buFont typeface="Nunito"/>
              <a:buChar char="■"/>
              <a:defRPr>
                <a:latin typeface="Nunito"/>
                <a:ea typeface="Nunito"/>
                <a:cs typeface="Nunito"/>
                <a:sym typeface="Nunito"/>
              </a:defRPr>
            </a:lvl3pPr>
            <a:lvl4pPr marL="2926007" lvl="3" indent="-477508" algn="l">
              <a:lnSpc>
                <a:spcPct val="115000"/>
              </a:lnSpc>
              <a:spcBef>
                <a:spcPts val="2560"/>
              </a:spcBef>
              <a:spcAft>
                <a:spcPts val="0"/>
              </a:spcAft>
              <a:buSzPts val="1100"/>
              <a:buFont typeface="Nunito"/>
              <a:buChar char="●"/>
              <a:defRPr>
                <a:latin typeface="Nunito"/>
                <a:ea typeface="Nunito"/>
                <a:cs typeface="Nunito"/>
                <a:sym typeface="Nunito"/>
              </a:defRPr>
            </a:lvl4pPr>
            <a:lvl5pPr marL="3657509" lvl="4" indent="-467348" algn="l">
              <a:lnSpc>
                <a:spcPct val="115000"/>
              </a:lnSpc>
              <a:spcBef>
                <a:spcPts val="2560"/>
              </a:spcBef>
              <a:spcAft>
                <a:spcPts val="0"/>
              </a:spcAft>
              <a:buSzPts val="1000"/>
              <a:buFont typeface="Nunito"/>
              <a:buChar char="○"/>
              <a:defRPr>
                <a:latin typeface="Nunito"/>
                <a:ea typeface="Nunito"/>
                <a:cs typeface="Nunito"/>
                <a:sym typeface="Nunito"/>
              </a:defRPr>
            </a:lvl5pPr>
            <a:lvl6pPr marL="4389011" lvl="5" indent="-457188" algn="l">
              <a:lnSpc>
                <a:spcPct val="115000"/>
              </a:lnSpc>
              <a:spcBef>
                <a:spcPts val="2560"/>
              </a:spcBef>
              <a:spcAft>
                <a:spcPts val="0"/>
              </a:spcAft>
              <a:buSzPts val="900"/>
              <a:buFont typeface="Nunito"/>
              <a:buChar char="■"/>
              <a:defRPr>
                <a:latin typeface="Nunito"/>
                <a:ea typeface="Nunito"/>
                <a:cs typeface="Nunito"/>
                <a:sym typeface="Nunito"/>
              </a:defRPr>
            </a:lvl6pPr>
            <a:lvl7pPr marL="5120512" lvl="6" indent="-447029" algn="l">
              <a:lnSpc>
                <a:spcPct val="115000"/>
              </a:lnSpc>
              <a:spcBef>
                <a:spcPts val="2560"/>
              </a:spcBef>
              <a:spcAft>
                <a:spcPts val="0"/>
              </a:spcAft>
              <a:buSzPts val="800"/>
              <a:buFont typeface="Nunito"/>
              <a:buChar char="●"/>
              <a:defRPr>
                <a:latin typeface="Nunito"/>
                <a:ea typeface="Nunito"/>
                <a:cs typeface="Nunito"/>
                <a:sym typeface="Nunito"/>
              </a:defRPr>
            </a:lvl7pPr>
            <a:lvl8pPr marL="5852014" lvl="7" indent="-436870" algn="l">
              <a:lnSpc>
                <a:spcPct val="115000"/>
              </a:lnSpc>
              <a:spcBef>
                <a:spcPts val="2560"/>
              </a:spcBef>
              <a:spcAft>
                <a:spcPts val="0"/>
              </a:spcAft>
              <a:buSzPts val="700"/>
              <a:buFont typeface="Nunito"/>
              <a:buChar char="○"/>
              <a:defRPr>
                <a:latin typeface="Nunito"/>
                <a:ea typeface="Nunito"/>
                <a:cs typeface="Nunito"/>
                <a:sym typeface="Nunito"/>
              </a:defRPr>
            </a:lvl8pPr>
            <a:lvl9pPr marL="6583516" lvl="8" indent="-426709" algn="l">
              <a:lnSpc>
                <a:spcPct val="115000"/>
              </a:lnSpc>
              <a:spcBef>
                <a:spcPts val="2560"/>
              </a:spcBef>
              <a:spcAft>
                <a:spcPts val="2560"/>
              </a:spcAft>
              <a:buSzPts val="600"/>
              <a:buFont typeface="Nunito"/>
              <a:buChar char="■"/>
              <a:defRPr>
                <a:latin typeface="Nunito"/>
                <a:ea typeface="Nunito"/>
                <a:cs typeface="Nunito"/>
                <a:sym typeface="Nunito"/>
              </a:defRPr>
            </a:lvl9pPr>
          </a:lstStyle>
          <a:p>
            <a:endParaRPr dirty="0"/>
          </a:p>
        </p:txBody>
      </p:sp>
      <p:sp>
        <p:nvSpPr>
          <p:cNvPr id="20" name="Google Shape;20;ge1a9588eba_0_15"/>
          <p:cNvSpPr txBox="1">
            <a:spLocks noGrp="1"/>
          </p:cNvSpPr>
          <p:nvPr>
            <p:ph type="sldNum" idx="12"/>
          </p:nvPr>
        </p:nvSpPr>
        <p:spPr>
          <a:xfrm>
            <a:off x="14131679" y="7915051"/>
            <a:ext cx="584640" cy="34752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1280" b="1" i="0" u="none" strike="noStrike" cap="none">
                <a:solidFill>
                  <a:srgbClr val="434343"/>
                </a:solidFill>
                <a:latin typeface="Calibri" panose="020F0502020204030204" pitchFamily="34" charset="0"/>
                <a:ea typeface="Calibri" panose="020F0502020204030204" pitchFamily="34" charset="0"/>
                <a:cs typeface="Calibri" panose="020F0502020204030204" pitchFamily="34" charset="0"/>
                <a:sym typeface="Nunito"/>
              </a:defRPr>
            </a:lvl1pPr>
            <a:lvl2pPr marL="0" marR="0" lvl="1" indent="0" algn="ctr">
              <a:lnSpc>
                <a:spcPct val="100000"/>
              </a:lnSpc>
              <a:spcBef>
                <a:spcPts val="0"/>
              </a:spcBef>
              <a:spcAft>
                <a:spcPts val="0"/>
              </a:spcAft>
              <a:buClr>
                <a:srgbClr val="000000"/>
              </a:buClr>
              <a:buSzPts val="800"/>
              <a:buFont typeface="Arial"/>
              <a:buNone/>
              <a:defRPr sz="128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128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128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128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128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128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128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1280" b="1" i="0" u="none" strike="noStrike" cap="none">
                <a:solidFill>
                  <a:srgbClr val="434343"/>
                </a:solidFill>
                <a:latin typeface="Nunito"/>
                <a:ea typeface="Nunito"/>
                <a:cs typeface="Nunito"/>
                <a:sym typeface="Nunito"/>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3715852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4"/>
        <p:cNvGrpSpPr/>
        <p:nvPr/>
      </p:nvGrpSpPr>
      <p:grpSpPr>
        <a:xfrm>
          <a:off x="0" y="0"/>
          <a:ext cx="0" cy="0"/>
          <a:chOff x="0" y="0"/>
          <a:chExt cx="0" cy="0"/>
        </a:xfrm>
      </p:grpSpPr>
      <p:sp>
        <p:nvSpPr>
          <p:cNvPr id="15" name="Google Shape;15;ge1a9588eba_0_9"/>
          <p:cNvSpPr txBox="1">
            <a:spLocks noGrp="1"/>
          </p:cNvSpPr>
          <p:nvPr>
            <p:ph type="ctrTitle"/>
          </p:nvPr>
        </p:nvSpPr>
        <p:spPr>
          <a:xfrm>
            <a:off x="3536333" y="1191320"/>
            <a:ext cx="10595520" cy="328416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E39A9"/>
              </a:buClr>
              <a:buSzPts val="4800"/>
              <a:buFont typeface="Nunito"/>
              <a:buNone/>
              <a:defRPr sz="7680" b="0" i="0">
                <a:solidFill>
                  <a:srgbClr val="0E39A9"/>
                </a:solidFill>
                <a:latin typeface="Calibri" panose="020F0502020204030204" pitchFamily="34" charset="0"/>
                <a:ea typeface="Calibri" panose="020F0502020204030204" pitchFamily="34" charset="0"/>
                <a:cs typeface="Calibri" panose="020F0502020204030204" pitchFamily="34" charset="0"/>
                <a:sym typeface="Nunito"/>
              </a:defRPr>
            </a:lvl1pPr>
            <a:lvl2pPr lvl="1" algn="l">
              <a:lnSpc>
                <a:spcPct val="100000"/>
              </a:lnSpc>
              <a:spcBef>
                <a:spcPts val="0"/>
              </a:spcBef>
              <a:spcAft>
                <a:spcPts val="0"/>
              </a:spcAft>
              <a:buClr>
                <a:srgbClr val="0E39A9"/>
              </a:buClr>
              <a:buSzPts val="4800"/>
              <a:buFont typeface="Nunito"/>
              <a:buNone/>
              <a:defRPr sz="7680">
                <a:solidFill>
                  <a:srgbClr val="0E39A9"/>
                </a:solidFill>
                <a:latin typeface="Nunito"/>
                <a:ea typeface="Nunito"/>
                <a:cs typeface="Nunito"/>
                <a:sym typeface="Nunito"/>
              </a:defRPr>
            </a:lvl2pPr>
            <a:lvl3pPr lvl="2" algn="l">
              <a:lnSpc>
                <a:spcPct val="100000"/>
              </a:lnSpc>
              <a:spcBef>
                <a:spcPts val="0"/>
              </a:spcBef>
              <a:spcAft>
                <a:spcPts val="0"/>
              </a:spcAft>
              <a:buClr>
                <a:srgbClr val="0E39A9"/>
              </a:buClr>
              <a:buSzPts val="4800"/>
              <a:buFont typeface="Nunito"/>
              <a:buNone/>
              <a:defRPr sz="7680">
                <a:solidFill>
                  <a:srgbClr val="0E39A9"/>
                </a:solidFill>
                <a:latin typeface="Nunito"/>
                <a:ea typeface="Nunito"/>
                <a:cs typeface="Nunito"/>
                <a:sym typeface="Nunito"/>
              </a:defRPr>
            </a:lvl3pPr>
            <a:lvl4pPr lvl="3" algn="l">
              <a:lnSpc>
                <a:spcPct val="100000"/>
              </a:lnSpc>
              <a:spcBef>
                <a:spcPts val="0"/>
              </a:spcBef>
              <a:spcAft>
                <a:spcPts val="0"/>
              </a:spcAft>
              <a:buClr>
                <a:srgbClr val="0E39A9"/>
              </a:buClr>
              <a:buSzPts val="4800"/>
              <a:buFont typeface="Nunito"/>
              <a:buNone/>
              <a:defRPr sz="7680">
                <a:solidFill>
                  <a:srgbClr val="0E39A9"/>
                </a:solidFill>
                <a:latin typeface="Nunito"/>
                <a:ea typeface="Nunito"/>
                <a:cs typeface="Nunito"/>
                <a:sym typeface="Nunito"/>
              </a:defRPr>
            </a:lvl4pPr>
            <a:lvl5pPr lvl="4" algn="l">
              <a:lnSpc>
                <a:spcPct val="100000"/>
              </a:lnSpc>
              <a:spcBef>
                <a:spcPts val="0"/>
              </a:spcBef>
              <a:spcAft>
                <a:spcPts val="0"/>
              </a:spcAft>
              <a:buClr>
                <a:srgbClr val="0E39A9"/>
              </a:buClr>
              <a:buSzPts val="4800"/>
              <a:buFont typeface="Nunito"/>
              <a:buNone/>
              <a:defRPr sz="7680">
                <a:solidFill>
                  <a:srgbClr val="0E39A9"/>
                </a:solidFill>
                <a:latin typeface="Nunito"/>
                <a:ea typeface="Nunito"/>
                <a:cs typeface="Nunito"/>
                <a:sym typeface="Nunito"/>
              </a:defRPr>
            </a:lvl5pPr>
            <a:lvl6pPr lvl="5" algn="l">
              <a:lnSpc>
                <a:spcPct val="100000"/>
              </a:lnSpc>
              <a:spcBef>
                <a:spcPts val="0"/>
              </a:spcBef>
              <a:spcAft>
                <a:spcPts val="0"/>
              </a:spcAft>
              <a:buClr>
                <a:srgbClr val="0E39A9"/>
              </a:buClr>
              <a:buSzPts val="4800"/>
              <a:buFont typeface="Nunito"/>
              <a:buNone/>
              <a:defRPr sz="7680">
                <a:solidFill>
                  <a:srgbClr val="0E39A9"/>
                </a:solidFill>
                <a:latin typeface="Nunito"/>
                <a:ea typeface="Nunito"/>
                <a:cs typeface="Nunito"/>
                <a:sym typeface="Nunito"/>
              </a:defRPr>
            </a:lvl6pPr>
            <a:lvl7pPr lvl="6" algn="l">
              <a:lnSpc>
                <a:spcPct val="100000"/>
              </a:lnSpc>
              <a:spcBef>
                <a:spcPts val="0"/>
              </a:spcBef>
              <a:spcAft>
                <a:spcPts val="0"/>
              </a:spcAft>
              <a:buClr>
                <a:srgbClr val="0E39A9"/>
              </a:buClr>
              <a:buSzPts val="4800"/>
              <a:buFont typeface="Nunito"/>
              <a:buNone/>
              <a:defRPr sz="7680">
                <a:solidFill>
                  <a:srgbClr val="0E39A9"/>
                </a:solidFill>
                <a:latin typeface="Nunito"/>
                <a:ea typeface="Nunito"/>
                <a:cs typeface="Nunito"/>
                <a:sym typeface="Nunito"/>
              </a:defRPr>
            </a:lvl7pPr>
            <a:lvl8pPr lvl="7" algn="l">
              <a:lnSpc>
                <a:spcPct val="100000"/>
              </a:lnSpc>
              <a:spcBef>
                <a:spcPts val="0"/>
              </a:spcBef>
              <a:spcAft>
                <a:spcPts val="0"/>
              </a:spcAft>
              <a:buClr>
                <a:srgbClr val="0E39A9"/>
              </a:buClr>
              <a:buSzPts val="4800"/>
              <a:buFont typeface="Nunito"/>
              <a:buNone/>
              <a:defRPr sz="7680">
                <a:solidFill>
                  <a:srgbClr val="0E39A9"/>
                </a:solidFill>
                <a:latin typeface="Nunito"/>
                <a:ea typeface="Nunito"/>
                <a:cs typeface="Nunito"/>
                <a:sym typeface="Nunito"/>
              </a:defRPr>
            </a:lvl8pPr>
            <a:lvl9pPr lvl="8" algn="l">
              <a:lnSpc>
                <a:spcPct val="100000"/>
              </a:lnSpc>
              <a:spcBef>
                <a:spcPts val="0"/>
              </a:spcBef>
              <a:spcAft>
                <a:spcPts val="0"/>
              </a:spcAft>
              <a:buClr>
                <a:srgbClr val="0E39A9"/>
              </a:buClr>
              <a:buSzPts val="4800"/>
              <a:buFont typeface="Nunito"/>
              <a:buNone/>
              <a:defRPr sz="7680">
                <a:solidFill>
                  <a:srgbClr val="0E39A9"/>
                </a:solidFill>
                <a:latin typeface="Nunito"/>
                <a:ea typeface="Nunito"/>
                <a:cs typeface="Nunito"/>
                <a:sym typeface="Nunito"/>
              </a:defRPr>
            </a:lvl9pPr>
          </a:lstStyle>
          <a:p>
            <a:endParaRPr dirty="0"/>
          </a:p>
        </p:txBody>
      </p:sp>
      <p:sp>
        <p:nvSpPr>
          <p:cNvPr id="16" name="Google Shape;16;ge1a9588eba_0_9"/>
          <p:cNvSpPr txBox="1">
            <a:spLocks noGrp="1"/>
          </p:cNvSpPr>
          <p:nvPr>
            <p:ph type="subTitle" idx="1"/>
          </p:nvPr>
        </p:nvSpPr>
        <p:spPr>
          <a:xfrm>
            <a:off x="3536323" y="4534600"/>
            <a:ext cx="10595520" cy="126816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2600"/>
              <a:buFont typeface="Nunito SemiBold"/>
              <a:buNone/>
              <a:defRPr sz="4160">
                <a:solidFill>
                  <a:srgbClr val="434343"/>
                </a:solidFill>
                <a:latin typeface="Nunito SemiBold"/>
                <a:ea typeface="Nunito SemiBold"/>
                <a:cs typeface="Nunito SemiBold"/>
                <a:sym typeface="Nunito SemiBold"/>
              </a:defRPr>
            </a:lvl1pPr>
            <a:lvl2pPr lvl="1" algn="l">
              <a:lnSpc>
                <a:spcPct val="100000"/>
              </a:lnSpc>
              <a:spcBef>
                <a:spcPts val="0"/>
              </a:spcBef>
              <a:spcAft>
                <a:spcPts val="0"/>
              </a:spcAft>
              <a:buClr>
                <a:srgbClr val="434343"/>
              </a:buClr>
              <a:buSzPts val="2600"/>
              <a:buFont typeface="Nunito SemiBold"/>
              <a:buNone/>
              <a:defRPr sz="4160">
                <a:solidFill>
                  <a:srgbClr val="434343"/>
                </a:solidFill>
                <a:latin typeface="Nunito SemiBold"/>
                <a:ea typeface="Nunito SemiBold"/>
                <a:cs typeface="Nunito SemiBold"/>
                <a:sym typeface="Nunito SemiBold"/>
              </a:defRPr>
            </a:lvl2pPr>
            <a:lvl3pPr lvl="2" algn="l">
              <a:lnSpc>
                <a:spcPct val="100000"/>
              </a:lnSpc>
              <a:spcBef>
                <a:spcPts val="0"/>
              </a:spcBef>
              <a:spcAft>
                <a:spcPts val="0"/>
              </a:spcAft>
              <a:buClr>
                <a:srgbClr val="434343"/>
              </a:buClr>
              <a:buSzPts val="2600"/>
              <a:buFont typeface="Nunito SemiBold"/>
              <a:buNone/>
              <a:defRPr sz="4160">
                <a:solidFill>
                  <a:srgbClr val="434343"/>
                </a:solidFill>
                <a:latin typeface="Nunito SemiBold"/>
                <a:ea typeface="Nunito SemiBold"/>
                <a:cs typeface="Nunito SemiBold"/>
                <a:sym typeface="Nunito SemiBold"/>
              </a:defRPr>
            </a:lvl3pPr>
            <a:lvl4pPr lvl="3" algn="l">
              <a:lnSpc>
                <a:spcPct val="100000"/>
              </a:lnSpc>
              <a:spcBef>
                <a:spcPts val="0"/>
              </a:spcBef>
              <a:spcAft>
                <a:spcPts val="0"/>
              </a:spcAft>
              <a:buClr>
                <a:srgbClr val="434343"/>
              </a:buClr>
              <a:buSzPts val="2600"/>
              <a:buFont typeface="Nunito SemiBold"/>
              <a:buNone/>
              <a:defRPr sz="4160">
                <a:solidFill>
                  <a:srgbClr val="434343"/>
                </a:solidFill>
                <a:latin typeface="Nunito SemiBold"/>
                <a:ea typeface="Nunito SemiBold"/>
                <a:cs typeface="Nunito SemiBold"/>
                <a:sym typeface="Nunito SemiBold"/>
              </a:defRPr>
            </a:lvl4pPr>
            <a:lvl5pPr lvl="4" algn="l">
              <a:lnSpc>
                <a:spcPct val="100000"/>
              </a:lnSpc>
              <a:spcBef>
                <a:spcPts val="0"/>
              </a:spcBef>
              <a:spcAft>
                <a:spcPts val="0"/>
              </a:spcAft>
              <a:buClr>
                <a:srgbClr val="434343"/>
              </a:buClr>
              <a:buSzPts val="2600"/>
              <a:buFont typeface="Nunito SemiBold"/>
              <a:buNone/>
              <a:defRPr sz="4160">
                <a:solidFill>
                  <a:srgbClr val="434343"/>
                </a:solidFill>
                <a:latin typeface="Nunito SemiBold"/>
                <a:ea typeface="Nunito SemiBold"/>
                <a:cs typeface="Nunito SemiBold"/>
                <a:sym typeface="Nunito SemiBold"/>
              </a:defRPr>
            </a:lvl5pPr>
            <a:lvl6pPr lvl="5" algn="l">
              <a:lnSpc>
                <a:spcPct val="100000"/>
              </a:lnSpc>
              <a:spcBef>
                <a:spcPts val="0"/>
              </a:spcBef>
              <a:spcAft>
                <a:spcPts val="0"/>
              </a:spcAft>
              <a:buClr>
                <a:srgbClr val="434343"/>
              </a:buClr>
              <a:buSzPts val="2600"/>
              <a:buFont typeface="Nunito SemiBold"/>
              <a:buNone/>
              <a:defRPr sz="4160">
                <a:solidFill>
                  <a:srgbClr val="434343"/>
                </a:solidFill>
                <a:latin typeface="Nunito SemiBold"/>
                <a:ea typeface="Nunito SemiBold"/>
                <a:cs typeface="Nunito SemiBold"/>
                <a:sym typeface="Nunito SemiBold"/>
              </a:defRPr>
            </a:lvl6pPr>
            <a:lvl7pPr lvl="6" algn="l">
              <a:lnSpc>
                <a:spcPct val="100000"/>
              </a:lnSpc>
              <a:spcBef>
                <a:spcPts val="0"/>
              </a:spcBef>
              <a:spcAft>
                <a:spcPts val="0"/>
              </a:spcAft>
              <a:buClr>
                <a:srgbClr val="434343"/>
              </a:buClr>
              <a:buSzPts val="2600"/>
              <a:buFont typeface="Nunito SemiBold"/>
              <a:buNone/>
              <a:defRPr sz="4160">
                <a:solidFill>
                  <a:srgbClr val="434343"/>
                </a:solidFill>
                <a:latin typeface="Nunito SemiBold"/>
                <a:ea typeface="Nunito SemiBold"/>
                <a:cs typeface="Nunito SemiBold"/>
                <a:sym typeface="Nunito SemiBold"/>
              </a:defRPr>
            </a:lvl7pPr>
            <a:lvl8pPr lvl="7" algn="l">
              <a:lnSpc>
                <a:spcPct val="100000"/>
              </a:lnSpc>
              <a:spcBef>
                <a:spcPts val="0"/>
              </a:spcBef>
              <a:spcAft>
                <a:spcPts val="0"/>
              </a:spcAft>
              <a:buClr>
                <a:srgbClr val="434343"/>
              </a:buClr>
              <a:buSzPts val="2600"/>
              <a:buFont typeface="Nunito SemiBold"/>
              <a:buNone/>
              <a:defRPr sz="4160">
                <a:solidFill>
                  <a:srgbClr val="434343"/>
                </a:solidFill>
                <a:latin typeface="Nunito SemiBold"/>
                <a:ea typeface="Nunito SemiBold"/>
                <a:cs typeface="Nunito SemiBold"/>
                <a:sym typeface="Nunito SemiBold"/>
              </a:defRPr>
            </a:lvl8pPr>
            <a:lvl9pPr lvl="8" algn="l">
              <a:lnSpc>
                <a:spcPct val="100000"/>
              </a:lnSpc>
              <a:spcBef>
                <a:spcPts val="0"/>
              </a:spcBef>
              <a:spcAft>
                <a:spcPts val="0"/>
              </a:spcAft>
              <a:buClr>
                <a:srgbClr val="434343"/>
              </a:buClr>
              <a:buSzPts val="2600"/>
              <a:buFont typeface="Nunito SemiBold"/>
              <a:buNone/>
              <a:defRPr sz="4160">
                <a:solidFill>
                  <a:srgbClr val="434343"/>
                </a:solidFill>
                <a:latin typeface="Nunito SemiBold"/>
                <a:ea typeface="Nunito SemiBold"/>
                <a:cs typeface="Nunito SemiBold"/>
                <a:sym typeface="Nunito SemiBold"/>
              </a:defRPr>
            </a:lvl9pPr>
          </a:lstStyle>
          <a:p>
            <a:endParaRPr/>
          </a:p>
        </p:txBody>
      </p:sp>
    </p:spTree>
    <p:extLst>
      <p:ext uri="{BB962C8B-B14F-4D97-AF65-F5344CB8AC3E}">
        <p14:creationId xmlns:p14="http://schemas.microsoft.com/office/powerpoint/2010/main" val="2172995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1" r:id="rId32"/>
    <p:sldLayoutId id="2147483682" r:id="rId3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42.xml"/><Relationship Id="rId3" Type="http://schemas.openxmlformats.org/officeDocument/2006/relationships/slide" Target="slide3.xml"/><Relationship Id="rId7" Type="http://schemas.openxmlformats.org/officeDocument/2006/relationships/slide" Target="slide16.xml"/><Relationship Id="rId12" Type="http://schemas.openxmlformats.org/officeDocument/2006/relationships/slide" Target="slide35.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slide" Target="slide15.xml"/><Relationship Id="rId11" Type="http://schemas.openxmlformats.org/officeDocument/2006/relationships/slide" Target="slide31.xml"/><Relationship Id="rId5" Type="http://schemas.openxmlformats.org/officeDocument/2006/relationships/slide" Target="slide10.xml"/><Relationship Id="rId10" Type="http://schemas.openxmlformats.org/officeDocument/2006/relationships/slide" Target="slide28.xml"/><Relationship Id="rId4" Type="http://schemas.openxmlformats.org/officeDocument/2006/relationships/slide" Target="slide8.xml"/><Relationship Id="rId9"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slide" Target="slide32.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slide" Target="slide44.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1.xml"/><Relationship Id="rId6" Type="http://schemas.openxmlformats.org/officeDocument/2006/relationships/slide" Target="slide45.xml"/><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slide" Target="slide46.xml"/><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3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32.xml"/><Relationship Id="rId5" Type="http://schemas.openxmlformats.org/officeDocument/2006/relationships/image" Target="../media/image78.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32.xml"/><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32.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32.xml"/><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418009"/>
            <a:ext cx="11307166" cy="2273736"/>
          </a:xfrm>
          <a:prstGeom prst="rect">
            <a:avLst/>
          </a:prstGeom>
          <a:noFill/>
          <a:ln/>
        </p:spPr>
        <p:txBody>
          <a:bodyPr wrap="square" lIns="0" tIns="0" rIns="0" bIns="0" rtlCol="0" anchor="t"/>
          <a:lstStyle/>
          <a:p>
            <a:pPr marL="0" indent="0" algn="l">
              <a:lnSpc>
                <a:spcPts val="5550"/>
              </a:lnSpc>
              <a:buNone/>
            </a:pPr>
            <a:r>
              <a:rPr lang="en-US" sz="4450" b="1" dirty="0">
                <a:solidFill>
                  <a:srgbClr val="1F1E1E"/>
                </a:solidFill>
                <a:latin typeface="Calibri" panose="020F0502020204030204" pitchFamily="34" charset="0"/>
                <a:ea typeface="Noto Sans Semi Bold" pitchFamily="34" charset="-122"/>
                <a:cs typeface="Calibri" panose="020F0502020204030204" pitchFamily="34" charset="0"/>
              </a:rPr>
              <a:t>Project Title E-news Express Project </a:t>
            </a:r>
          </a:p>
          <a:p>
            <a:pPr marL="0" indent="0" algn="l">
              <a:lnSpc>
                <a:spcPts val="5550"/>
              </a:lnSpc>
              <a:buNone/>
            </a:pPr>
            <a:r>
              <a:rPr lang="en-US" sz="4450" b="1" dirty="0">
                <a:solidFill>
                  <a:srgbClr val="1F1E1E"/>
                </a:solidFill>
                <a:latin typeface="Calibri" panose="020F0502020204030204" pitchFamily="34" charset="0"/>
                <a:ea typeface="Noto Sans Semi Bold" pitchFamily="34" charset="-122"/>
                <a:cs typeface="Calibri" panose="020F0502020204030204" pitchFamily="34" charset="0"/>
              </a:rPr>
              <a:t>Module: Business Statistics</a:t>
            </a:r>
          </a:p>
          <a:p>
            <a:pPr marL="0" indent="0" algn="l">
              <a:lnSpc>
                <a:spcPts val="5550"/>
              </a:lnSpc>
              <a:buNone/>
            </a:pPr>
            <a:r>
              <a:rPr lang="en-US" sz="4450" b="1" dirty="0">
                <a:solidFill>
                  <a:srgbClr val="1F1E1E"/>
                </a:solidFill>
                <a:latin typeface="Calibri" panose="020F0502020204030204" pitchFamily="34" charset="0"/>
                <a:ea typeface="Noto Sans Semi Bold" pitchFamily="34" charset="-122"/>
                <a:cs typeface="Calibri" panose="020F0502020204030204" pitchFamily="34" charset="0"/>
              </a:rPr>
              <a:t>Date: 13-04-2025</a:t>
            </a:r>
          </a:p>
          <a:p>
            <a:pPr marL="0" indent="0" algn="l">
              <a:lnSpc>
                <a:spcPts val="5550"/>
              </a:lnSpc>
              <a:buNone/>
            </a:pPr>
            <a:endParaRPr lang="en-US" sz="4450" b="1" dirty="0">
              <a:latin typeface="Calibri" panose="020F0502020204030204" pitchFamily="34" charset="0"/>
            </a:endParaRPr>
          </a:p>
        </p:txBody>
      </p:sp>
      <p:sp>
        <p:nvSpPr>
          <p:cNvPr id="4" name="Text 1"/>
          <p:cNvSpPr/>
          <p:nvPr/>
        </p:nvSpPr>
        <p:spPr>
          <a:xfrm>
            <a:off x="873112" y="2870617"/>
            <a:ext cx="6323335" cy="4742556"/>
          </a:xfrm>
          <a:prstGeom prst="rect">
            <a:avLst/>
          </a:prstGeom>
          <a:noFill/>
          <a:ln/>
        </p:spPr>
        <p:txBody>
          <a:bodyPr wrap="squar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The E-news Express project analyzed user interactions with old and new landing pages to determine effectiveness in gathering new subscribers. </a:t>
            </a:r>
          </a:p>
          <a:p>
            <a:pPr marL="0" indent="0" algn="l">
              <a:lnSpc>
                <a:spcPts val="2850"/>
              </a:lnSpc>
              <a:buNone/>
            </a:pPr>
            <a:endParaRPr lang="en-US" sz="1750" dirty="0">
              <a:solidFill>
                <a:srgbClr val="3B3535"/>
              </a:solidFill>
              <a:latin typeface="Calibri" panose="020F0502020204030204" pitchFamily="34" charset="0"/>
              <a:ea typeface="Sora" pitchFamily="34" charset="-122"/>
              <a:cs typeface="Calibri" panose="020F0502020204030204" pitchFamily="34" charset="0"/>
            </a:endParaRPr>
          </a:p>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This statistical analysis at a 5% significance level explored</a:t>
            </a:r>
          </a:p>
          <a:p>
            <a:pPr marL="342900" indent="-342900">
              <a:lnSpc>
                <a:spcPts val="2850"/>
              </a:lnSpc>
              <a:buFont typeface="+mj-lt"/>
              <a:buAutoNum type="arabicPeriod"/>
            </a:pPr>
            <a:r>
              <a:rPr lang="en-US" sz="1750" dirty="0">
                <a:solidFill>
                  <a:srgbClr val="3B3535"/>
                </a:solidFill>
                <a:latin typeface="Calibri" panose="020F0502020204030204" pitchFamily="34" charset="0"/>
                <a:ea typeface="Sora" pitchFamily="34" charset="-122"/>
                <a:cs typeface="Calibri" panose="020F0502020204030204" pitchFamily="34" charset="0"/>
              </a:rPr>
              <a:t>Time spent on pages - </a:t>
            </a:r>
            <a:r>
              <a:rPr lang="en-US" sz="1600" b="1" dirty="0"/>
              <a:t>One-tailed Independent Samples t-test</a:t>
            </a:r>
            <a:endParaRPr lang="en-US" sz="1600" dirty="0"/>
          </a:p>
          <a:p>
            <a:pPr algn="l">
              <a:lnSpc>
                <a:spcPts val="2850"/>
              </a:lnSpc>
            </a:pPr>
            <a:endParaRPr lang="en-US" sz="1750" dirty="0">
              <a:solidFill>
                <a:srgbClr val="3B3535"/>
              </a:solidFill>
              <a:latin typeface="Calibri" panose="020F0502020204030204" pitchFamily="34" charset="0"/>
              <a:ea typeface="Sora" pitchFamily="34" charset="-122"/>
              <a:cs typeface="Calibri" panose="020F0502020204030204" pitchFamily="34" charset="0"/>
            </a:endParaRPr>
          </a:p>
          <a:p>
            <a:pPr marL="342900" indent="-342900">
              <a:lnSpc>
                <a:spcPts val="2850"/>
              </a:lnSpc>
              <a:buFont typeface="+mj-lt"/>
              <a:buAutoNum type="arabicPeriod"/>
            </a:pPr>
            <a:r>
              <a:rPr lang="en-US" sz="1750" dirty="0">
                <a:solidFill>
                  <a:srgbClr val="3B3535"/>
                </a:solidFill>
                <a:latin typeface="Calibri" panose="020F0502020204030204" pitchFamily="34" charset="0"/>
                <a:ea typeface="Sora" pitchFamily="34" charset="-122"/>
                <a:cs typeface="Calibri" panose="020F0502020204030204" pitchFamily="34" charset="0"/>
              </a:rPr>
              <a:t>Conversion rates - </a:t>
            </a:r>
            <a:r>
              <a:rPr lang="en-US" sz="1600" b="1" dirty="0"/>
              <a:t>One-tailed Two-Proportion Z-test</a:t>
            </a:r>
            <a:endParaRPr lang="en-US" sz="1600" dirty="0"/>
          </a:p>
          <a:p>
            <a:pPr marL="342900" indent="-342900" algn="l">
              <a:lnSpc>
                <a:spcPts val="2850"/>
              </a:lnSpc>
              <a:buFont typeface="+mj-lt"/>
              <a:buAutoNum type="arabicPeriod"/>
            </a:pPr>
            <a:endParaRPr lang="en-US" sz="1750" dirty="0">
              <a:solidFill>
                <a:srgbClr val="3B3535"/>
              </a:solidFill>
              <a:latin typeface="Calibri" panose="020F0502020204030204" pitchFamily="34" charset="0"/>
              <a:ea typeface="Sora" pitchFamily="34" charset="-122"/>
              <a:cs typeface="Calibri" panose="020F0502020204030204" pitchFamily="34" charset="0"/>
            </a:endParaRPr>
          </a:p>
          <a:p>
            <a:pPr marL="342900" indent="-342900">
              <a:lnSpc>
                <a:spcPts val="2850"/>
              </a:lnSpc>
              <a:buFont typeface="+mj-lt"/>
              <a:buAutoNum type="arabicPeriod"/>
            </a:pPr>
            <a:r>
              <a:rPr lang="en-US" sz="1750" dirty="0">
                <a:solidFill>
                  <a:srgbClr val="3B3535"/>
                </a:solidFill>
                <a:latin typeface="Calibri" panose="020F0502020204030204" pitchFamily="34" charset="0"/>
                <a:ea typeface="Sora" pitchFamily="34" charset="-122"/>
                <a:cs typeface="Calibri" panose="020F0502020204030204" pitchFamily="34" charset="0"/>
              </a:rPr>
              <a:t>Language preferences - </a:t>
            </a:r>
            <a:r>
              <a:rPr lang="en-US" sz="1600" b="1" dirty="0"/>
              <a:t>Chi-Square Test of Independence</a:t>
            </a:r>
            <a:endParaRPr lang="en-US" sz="1600" dirty="0"/>
          </a:p>
          <a:p>
            <a:pPr marL="342900" indent="-342900" algn="l">
              <a:lnSpc>
                <a:spcPts val="2850"/>
              </a:lnSpc>
              <a:buFont typeface="+mj-lt"/>
              <a:buAutoNum type="arabicPeriod"/>
            </a:pPr>
            <a:endParaRPr lang="en-US" sz="1750" dirty="0">
              <a:solidFill>
                <a:srgbClr val="3B3535"/>
              </a:solidFill>
              <a:latin typeface="Calibri" panose="020F0502020204030204" pitchFamily="34" charset="0"/>
              <a:ea typeface="Sora" pitchFamily="34" charset="-122"/>
              <a:cs typeface="Calibri" panose="020F0502020204030204" pitchFamily="34" charset="0"/>
            </a:endParaRPr>
          </a:p>
          <a:p>
            <a:pPr marL="342900" indent="-342900">
              <a:lnSpc>
                <a:spcPts val="2850"/>
              </a:lnSpc>
              <a:buFont typeface="+mj-lt"/>
              <a:buAutoNum type="arabicPeriod"/>
            </a:pPr>
            <a:r>
              <a:rPr lang="en-US" sz="1750" dirty="0">
                <a:solidFill>
                  <a:srgbClr val="3B3535"/>
                </a:solidFill>
                <a:latin typeface="Calibri" panose="020F0502020204030204" pitchFamily="34" charset="0"/>
                <a:ea typeface="Sora" pitchFamily="34" charset="-122"/>
                <a:cs typeface="Calibri" panose="020F0502020204030204" pitchFamily="34" charset="0"/>
              </a:rPr>
              <a:t>User </a:t>
            </a:r>
            <a:r>
              <a:rPr lang="en-US" sz="1750" dirty="0" err="1">
                <a:solidFill>
                  <a:srgbClr val="3B3535"/>
                </a:solidFill>
                <a:latin typeface="Calibri" panose="020F0502020204030204" pitchFamily="34" charset="0"/>
                <a:ea typeface="Sora" pitchFamily="34" charset="-122"/>
                <a:cs typeface="Calibri" panose="020F0502020204030204" pitchFamily="34" charset="0"/>
              </a:rPr>
              <a:t>behaviour</a:t>
            </a:r>
            <a:r>
              <a:rPr lang="en-US" sz="1750" dirty="0">
                <a:solidFill>
                  <a:srgbClr val="3B3535"/>
                </a:solidFill>
                <a:latin typeface="Calibri" panose="020F0502020204030204" pitchFamily="34" charset="0"/>
                <a:ea typeface="Sora" pitchFamily="34" charset="-122"/>
                <a:cs typeface="Calibri" panose="020F0502020204030204" pitchFamily="34" charset="0"/>
              </a:rPr>
              <a:t> to guide business decisions for the online news portal - </a:t>
            </a:r>
            <a:r>
              <a:rPr lang="en-US" sz="1600" b="1" dirty="0"/>
              <a:t>One-Way ANOVA</a:t>
            </a:r>
            <a:endParaRPr lang="en-US" sz="1600" dirty="0"/>
          </a:p>
          <a:p>
            <a:pPr marL="342900" indent="-342900" algn="l">
              <a:lnSpc>
                <a:spcPts val="2850"/>
              </a:lnSpc>
              <a:buFont typeface="+mj-lt"/>
              <a:buAutoNum type="arabicPeriod"/>
            </a:pPr>
            <a:endParaRPr lang="en-US" sz="1750" b="1" dirty="0">
              <a:latin typeface="Calibri" panose="020F0502020204030204" pitchFamily="34" charset="0"/>
            </a:endParaRPr>
          </a:p>
        </p:txBody>
      </p:sp>
      <p:sp>
        <p:nvSpPr>
          <p:cNvPr id="5" name="Shape 2"/>
          <p:cNvSpPr/>
          <p:nvPr/>
        </p:nvSpPr>
        <p:spPr>
          <a:xfrm>
            <a:off x="793790" y="6028373"/>
            <a:ext cx="362903" cy="362903"/>
          </a:xfrm>
          <a:prstGeom prst="roundRect">
            <a:avLst>
              <a:gd name="adj" fmla="val 25194296"/>
            </a:avLst>
          </a:prstGeom>
          <a:noFill/>
          <a:ln w="7620">
            <a:solidFill>
              <a:srgbClr val="FFFFFF"/>
            </a:solidFill>
            <a:prstDash val="solid"/>
          </a:ln>
        </p:spPr>
        <p:txBody>
          <a:bodyPr/>
          <a:lstStyle/>
          <a:p>
            <a:endParaRPr lang="en-AE" b="1" dirty="0">
              <a:latin typeface="Calibri" panose="020F0502020204030204" pitchFamily="34" charset="0"/>
            </a:endParaRPr>
          </a:p>
        </p:txBody>
      </p:sp>
      <p:sp>
        <p:nvSpPr>
          <p:cNvPr id="7" name="Text 3"/>
          <p:cNvSpPr/>
          <p:nvPr/>
        </p:nvSpPr>
        <p:spPr>
          <a:xfrm>
            <a:off x="6571233" y="7613173"/>
            <a:ext cx="1487937" cy="396835"/>
          </a:xfrm>
          <a:prstGeom prst="rect">
            <a:avLst/>
          </a:prstGeom>
          <a:noFill/>
          <a:ln/>
        </p:spPr>
        <p:txBody>
          <a:bodyPr wrap="none" lIns="0" tIns="0" rIns="0" bIns="0" rtlCol="0" anchor="t"/>
          <a:lstStyle/>
          <a:p>
            <a:pPr marL="0" indent="0" algn="l">
              <a:lnSpc>
                <a:spcPts val="3100"/>
              </a:lnSpc>
              <a:buNone/>
            </a:pPr>
            <a:r>
              <a:rPr lang="en-US" sz="2200" b="1" dirty="0">
                <a:solidFill>
                  <a:srgbClr val="3B3535"/>
                </a:solidFill>
                <a:latin typeface="Calibri" panose="020F0502020204030204" pitchFamily="34" charset="0"/>
                <a:ea typeface="Sora Bold" pitchFamily="34" charset="-122"/>
                <a:cs typeface="Calibri" panose="020F0502020204030204" pitchFamily="34" charset="0"/>
              </a:rPr>
              <a:t>Alan McGirr</a:t>
            </a:r>
            <a:endParaRPr lang="en-US" sz="2200" b="1" dirty="0">
              <a:latin typeface="Calibri" panose="020F0502020204030204" pitchFamily="34" charset="0"/>
            </a:endParaRPr>
          </a:p>
        </p:txBody>
      </p:sp>
      <p:pic>
        <p:nvPicPr>
          <p:cNvPr id="8" name="Picture 7">
            <a:extLst>
              <a:ext uri="{FF2B5EF4-FFF2-40B4-BE49-F238E27FC236}">
                <a16:creationId xmlns:a16="http://schemas.microsoft.com/office/drawing/2014/main" id="{A5465E5F-8B03-F2F9-46C0-38422EAC014B}"/>
              </a:ext>
            </a:extLst>
          </p:cNvPr>
          <p:cNvPicPr>
            <a:picLocks noChangeAspect="1"/>
          </p:cNvPicPr>
          <p:nvPr/>
        </p:nvPicPr>
        <p:blipFill>
          <a:blip r:embed="rId3"/>
          <a:srcRect l="14934" t="6276" r="11465" b="5519"/>
          <a:stretch/>
        </p:blipFill>
        <p:spPr>
          <a:xfrm>
            <a:off x="7433955" y="2470787"/>
            <a:ext cx="6761016" cy="463003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84083"/>
            <a:ext cx="8350210" cy="1417558"/>
          </a:xfrm>
          <a:prstGeom prst="rect">
            <a:avLst/>
          </a:prstGeom>
          <a:noFill/>
          <a:ln/>
        </p:spPr>
        <p:txBody>
          <a:bodyPr wrap="square" lIns="0" tIns="0" rIns="0" bIns="0" rtlCol="0" anchor="t"/>
          <a:lstStyle/>
          <a:p>
            <a:pPr marL="0" indent="0" algn="l">
              <a:lnSpc>
                <a:spcPts val="5550"/>
              </a:lnSpc>
              <a:buNone/>
            </a:pPr>
            <a:r>
              <a:rPr lang="en-US" sz="4450" dirty="0">
                <a:solidFill>
                  <a:srgbClr val="1F1E1E"/>
                </a:solidFill>
                <a:latin typeface="Calibri" panose="020F0502020204030204" pitchFamily="34" charset="0"/>
                <a:ea typeface="Noto Sans Semi Bold" pitchFamily="34" charset="-122"/>
                <a:cs typeface="Calibri" panose="020F0502020204030204" pitchFamily="34" charset="0"/>
              </a:rPr>
              <a:t>Solution Approach / Methodology</a:t>
            </a:r>
            <a:endParaRPr lang="en-US" sz="4450" dirty="0">
              <a:latin typeface="Calibri" panose="020F0502020204030204" pitchFamily="34" charset="0"/>
              <a:cs typeface="Calibri" panose="020F0502020204030204" pitchFamily="34" charset="0"/>
            </a:endParaRPr>
          </a:p>
        </p:txBody>
      </p:sp>
      <p:sp>
        <p:nvSpPr>
          <p:cNvPr id="4" name="Text 1"/>
          <p:cNvSpPr/>
          <p:nvPr/>
        </p:nvSpPr>
        <p:spPr>
          <a:xfrm>
            <a:off x="793790" y="3941802"/>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To address the key questions, a structured statistical analysis approach was employed, combining exploratory data analysis (EDA), visualizations, and hypothesis testing. </a:t>
            </a:r>
          </a:p>
          <a:p>
            <a:pPr marL="0" indent="0" algn="l">
              <a:lnSpc>
                <a:spcPts val="2850"/>
              </a:lnSpc>
              <a:buNone/>
            </a:pPr>
            <a:endParaRPr lang="en-US" sz="1750" dirty="0">
              <a:solidFill>
                <a:srgbClr val="3B3535"/>
              </a:solidFill>
              <a:latin typeface="Calibri" panose="020F0502020204030204" pitchFamily="34" charset="0"/>
              <a:ea typeface="Sora" pitchFamily="34" charset="-122"/>
              <a:cs typeface="Calibri" panose="020F0502020204030204" pitchFamily="34" charset="0"/>
            </a:endParaRPr>
          </a:p>
        </p:txBody>
      </p:sp>
      <p:sp>
        <p:nvSpPr>
          <p:cNvPr id="5" name="Shape 2"/>
          <p:cNvSpPr/>
          <p:nvPr/>
        </p:nvSpPr>
        <p:spPr>
          <a:xfrm>
            <a:off x="793790" y="5665470"/>
            <a:ext cx="362903" cy="362903"/>
          </a:xfrm>
          <a:prstGeom prst="roundRect">
            <a:avLst>
              <a:gd name="adj" fmla="val 25194296"/>
            </a:avLst>
          </a:prstGeom>
          <a:noFill/>
          <a:ln w="7620">
            <a:solidFill>
              <a:srgbClr val="FFFFFF"/>
            </a:solidFill>
            <a:prstDash val="solid"/>
          </a:ln>
        </p:spPr>
        <p:txBody>
          <a:bodyPr/>
          <a:lstStyle/>
          <a:p>
            <a:endParaRPr lang="en-A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61088" y="28729"/>
            <a:ext cx="4178184" cy="687824"/>
          </a:xfrm>
          <a:prstGeom prst="rect">
            <a:avLst/>
          </a:prstGeom>
          <a:noFill/>
          <a:ln/>
        </p:spPr>
        <p:txBody>
          <a:bodyPr wrap="none" lIns="0" tIns="0" rIns="0" bIns="0" rtlCol="0" anchor="t"/>
          <a:lstStyle/>
          <a:p>
            <a:pPr marL="0" indent="0" algn="ctr">
              <a:lnSpc>
                <a:spcPct val="150000"/>
              </a:lnSpc>
              <a:buNone/>
            </a:pPr>
            <a:r>
              <a:rPr lang="en-US" sz="4300" dirty="0">
                <a:solidFill>
                  <a:srgbClr val="1F1E1E"/>
                </a:solidFill>
                <a:latin typeface="Calibri" panose="020F0502020204030204" pitchFamily="34" charset="0"/>
                <a:ea typeface="Noto Sans Semi Bold" pitchFamily="34" charset="-122"/>
                <a:cs typeface="Calibri" panose="020F0502020204030204" pitchFamily="34" charset="0"/>
              </a:rPr>
              <a:t>Solution - General Approach</a:t>
            </a:r>
            <a:endParaRPr lang="en-US" sz="4300" dirty="0">
              <a:latin typeface="Calibri" panose="020F0502020204030204" pitchFamily="34" charset="0"/>
              <a:cs typeface="Calibri" panose="020F0502020204030204" pitchFamily="34" charset="0"/>
            </a:endParaRPr>
          </a:p>
        </p:txBody>
      </p:sp>
      <p:sp>
        <p:nvSpPr>
          <p:cNvPr id="3" name="Shape 1"/>
          <p:cNvSpPr/>
          <p:nvPr/>
        </p:nvSpPr>
        <p:spPr>
          <a:xfrm>
            <a:off x="851016" y="2259189"/>
            <a:ext cx="3024902" cy="220028"/>
          </a:xfrm>
          <a:prstGeom prst="roundRect">
            <a:avLst>
              <a:gd name="adj" fmla="val 42014"/>
            </a:avLst>
          </a:prstGeom>
          <a:solidFill>
            <a:srgbClr val="D5DCF6"/>
          </a:solidFill>
          <a:ln w="7620">
            <a:solidFill>
              <a:srgbClr val="BBC2DC"/>
            </a:solidFill>
            <a:prstDash val="solid"/>
          </a:ln>
        </p:spPr>
        <p:txBody>
          <a:bodyPr/>
          <a:lstStyle/>
          <a:p>
            <a:pPr>
              <a:lnSpc>
                <a:spcPct val="150000"/>
              </a:lnSpc>
            </a:pPr>
            <a:endParaRPr lang="en-AE">
              <a:latin typeface="Calibri" panose="020F0502020204030204" pitchFamily="34" charset="0"/>
              <a:cs typeface="Calibri" panose="020F0502020204030204" pitchFamily="34" charset="0"/>
            </a:endParaRPr>
          </a:p>
        </p:txBody>
      </p:sp>
      <p:sp>
        <p:nvSpPr>
          <p:cNvPr id="4" name="Text 2"/>
          <p:cNvSpPr/>
          <p:nvPr/>
        </p:nvSpPr>
        <p:spPr>
          <a:xfrm>
            <a:off x="851016" y="2809258"/>
            <a:ext cx="2751177" cy="343853"/>
          </a:xfrm>
          <a:prstGeom prst="rect">
            <a:avLst/>
          </a:prstGeom>
          <a:noFill/>
          <a:ln/>
        </p:spPr>
        <p:txBody>
          <a:bodyPr wrap="none" lIns="0" tIns="0" rIns="0" bIns="0" rtlCol="0" anchor="t"/>
          <a:lstStyle/>
          <a:p>
            <a:pPr marL="0" indent="0" algn="l">
              <a:lnSpc>
                <a:spcPct val="150000"/>
              </a:lnSpc>
              <a:buNone/>
            </a:pPr>
            <a:r>
              <a:rPr lang="en-US" sz="2150" b="1" dirty="0">
                <a:solidFill>
                  <a:srgbClr val="3B3535"/>
                </a:solidFill>
                <a:latin typeface="Calibri" panose="020F0502020204030204" pitchFamily="34" charset="0"/>
                <a:ea typeface="Noto Sans Semi Bold" pitchFamily="34" charset="-122"/>
                <a:cs typeface="Calibri" panose="020F0502020204030204" pitchFamily="34" charset="0"/>
              </a:rPr>
              <a:t>Data Preparation</a:t>
            </a:r>
            <a:endParaRPr lang="en-US" sz="2150" b="1" dirty="0">
              <a:latin typeface="Calibri" panose="020F0502020204030204" pitchFamily="34" charset="0"/>
              <a:cs typeface="Calibri" panose="020F0502020204030204" pitchFamily="34" charset="0"/>
            </a:endParaRPr>
          </a:p>
        </p:txBody>
      </p:sp>
      <p:sp>
        <p:nvSpPr>
          <p:cNvPr id="5" name="Text 3"/>
          <p:cNvSpPr/>
          <p:nvPr/>
        </p:nvSpPr>
        <p:spPr>
          <a:xfrm>
            <a:off x="851016" y="3591542"/>
            <a:ext cx="3024902" cy="3169681"/>
          </a:xfrm>
          <a:prstGeom prst="rect">
            <a:avLst/>
          </a:prstGeom>
          <a:noFill/>
          <a:ln/>
        </p:spPr>
        <p:txBody>
          <a:bodyPr wrap="square" lIns="0" tIns="0" rIns="0" bIns="0" rtlCol="0" anchor="t"/>
          <a:lstStyle/>
          <a:p>
            <a:pPr marL="0" indent="0" algn="l">
              <a:lnSpc>
                <a:spcPct val="150000"/>
              </a:lnSpc>
              <a:buNone/>
            </a:pPr>
            <a:r>
              <a:rPr lang="en-US" sz="1700" dirty="0">
                <a:solidFill>
                  <a:srgbClr val="3B3535"/>
                </a:solidFill>
                <a:latin typeface="Calibri" panose="020F0502020204030204" pitchFamily="34" charset="0"/>
                <a:ea typeface="Sora" pitchFamily="34" charset="-122"/>
                <a:cs typeface="Calibri" panose="020F0502020204030204" pitchFamily="34" charset="0"/>
              </a:rPr>
              <a:t>The dataset was filtered and segmented as needed for each question. For example, Question 2 used the full dataset (control and treatment groups), while Questions 3 and 4 focused on specific subsets (e.g., new page users for Question 4).</a:t>
            </a:r>
            <a:endParaRPr lang="en-US" sz="1700" dirty="0">
              <a:latin typeface="Calibri" panose="020F0502020204030204" pitchFamily="34" charset="0"/>
              <a:cs typeface="Calibri" panose="020F0502020204030204" pitchFamily="34" charset="0"/>
            </a:endParaRPr>
          </a:p>
        </p:txBody>
      </p:sp>
      <p:sp>
        <p:nvSpPr>
          <p:cNvPr id="6" name="Shape 4"/>
          <p:cNvSpPr/>
          <p:nvPr/>
        </p:nvSpPr>
        <p:spPr>
          <a:xfrm>
            <a:off x="4205960" y="1799273"/>
            <a:ext cx="3024902" cy="220028"/>
          </a:xfrm>
          <a:prstGeom prst="roundRect">
            <a:avLst>
              <a:gd name="adj" fmla="val 42014"/>
            </a:avLst>
          </a:prstGeom>
          <a:solidFill>
            <a:srgbClr val="D5DCF6"/>
          </a:solidFill>
          <a:ln w="7620">
            <a:solidFill>
              <a:srgbClr val="BBC2DC"/>
            </a:solidFill>
            <a:prstDash val="solid"/>
          </a:ln>
        </p:spPr>
        <p:txBody>
          <a:bodyPr/>
          <a:lstStyle/>
          <a:p>
            <a:pPr>
              <a:lnSpc>
                <a:spcPct val="150000"/>
              </a:lnSpc>
            </a:pPr>
            <a:endParaRPr lang="en-AE">
              <a:latin typeface="Calibri" panose="020F0502020204030204" pitchFamily="34" charset="0"/>
              <a:cs typeface="Calibri" panose="020F0502020204030204" pitchFamily="34" charset="0"/>
            </a:endParaRPr>
          </a:p>
        </p:txBody>
      </p:sp>
      <p:sp>
        <p:nvSpPr>
          <p:cNvPr id="7" name="Text 5"/>
          <p:cNvSpPr/>
          <p:nvPr/>
        </p:nvSpPr>
        <p:spPr>
          <a:xfrm>
            <a:off x="4205960" y="2349342"/>
            <a:ext cx="3024902" cy="687705"/>
          </a:xfrm>
          <a:prstGeom prst="rect">
            <a:avLst/>
          </a:prstGeom>
          <a:noFill/>
          <a:ln/>
        </p:spPr>
        <p:txBody>
          <a:bodyPr wrap="square" lIns="0" tIns="0" rIns="0" bIns="0" rtlCol="0" anchor="t"/>
          <a:lstStyle/>
          <a:p>
            <a:pPr marL="0" indent="0" algn="l">
              <a:lnSpc>
                <a:spcPct val="150000"/>
              </a:lnSpc>
              <a:buNone/>
            </a:pPr>
            <a:r>
              <a:rPr lang="en-US" sz="2150" b="1" dirty="0">
                <a:solidFill>
                  <a:srgbClr val="3B3535"/>
                </a:solidFill>
                <a:latin typeface="Calibri" panose="020F0502020204030204" pitchFamily="34" charset="0"/>
                <a:ea typeface="Noto Sans Semi Bold" pitchFamily="34" charset="-122"/>
                <a:cs typeface="Calibri" panose="020F0502020204030204" pitchFamily="34" charset="0"/>
              </a:rPr>
              <a:t>Exploratory Data Analysis (EDA)</a:t>
            </a:r>
            <a:endParaRPr lang="en-US" sz="2150" b="1" dirty="0">
              <a:latin typeface="Calibri" panose="020F0502020204030204" pitchFamily="34" charset="0"/>
              <a:cs typeface="Calibri" panose="020F0502020204030204" pitchFamily="34" charset="0"/>
            </a:endParaRPr>
          </a:p>
        </p:txBody>
      </p:sp>
      <p:sp>
        <p:nvSpPr>
          <p:cNvPr id="8" name="Text 6"/>
          <p:cNvSpPr/>
          <p:nvPr/>
        </p:nvSpPr>
        <p:spPr>
          <a:xfrm>
            <a:off x="4205960" y="3363753"/>
            <a:ext cx="3024902" cy="2817495"/>
          </a:xfrm>
          <a:prstGeom prst="rect">
            <a:avLst/>
          </a:prstGeom>
          <a:noFill/>
          <a:ln/>
        </p:spPr>
        <p:txBody>
          <a:bodyPr wrap="square" lIns="0" tIns="0" rIns="0" bIns="0" rtlCol="0" anchor="t"/>
          <a:lstStyle/>
          <a:p>
            <a:pPr marL="0" indent="0" algn="l">
              <a:lnSpc>
                <a:spcPct val="150000"/>
              </a:lnSpc>
              <a:buNone/>
            </a:pPr>
            <a:r>
              <a:rPr lang="en-US" sz="1700" dirty="0">
                <a:solidFill>
                  <a:srgbClr val="3B3535"/>
                </a:solidFill>
                <a:latin typeface="Calibri" panose="020F0502020204030204" pitchFamily="34" charset="0"/>
                <a:ea typeface="Sora" pitchFamily="34" charset="-122"/>
                <a:cs typeface="Calibri" panose="020F0502020204030204" pitchFamily="34" charset="0"/>
              </a:rPr>
              <a:t>Descriptive statistics (e.g., means, proportions) and visualizations (e.g., bar charts, boxplots) were used to understand the data distributions and identify patterns before formal testing.</a:t>
            </a:r>
            <a:endParaRPr lang="en-US" sz="1700" dirty="0">
              <a:latin typeface="Calibri" panose="020F0502020204030204" pitchFamily="34" charset="0"/>
              <a:cs typeface="Calibri" panose="020F0502020204030204" pitchFamily="34" charset="0"/>
            </a:endParaRPr>
          </a:p>
        </p:txBody>
      </p:sp>
      <p:sp>
        <p:nvSpPr>
          <p:cNvPr id="9" name="Shape 7"/>
          <p:cNvSpPr/>
          <p:nvPr/>
        </p:nvSpPr>
        <p:spPr>
          <a:xfrm>
            <a:off x="7560903" y="1325285"/>
            <a:ext cx="3024902" cy="220028"/>
          </a:xfrm>
          <a:prstGeom prst="roundRect">
            <a:avLst>
              <a:gd name="adj" fmla="val 42014"/>
            </a:avLst>
          </a:prstGeom>
          <a:solidFill>
            <a:srgbClr val="D5DCF6"/>
          </a:solidFill>
          <a:ln w="7620">
            <a:solidFill>
              <a:srgbClr val="BBC2DC"/>
            </a:solidFill>
            <a:prstDash val="solid"/>
          </a:ln>
        </p:spPr>
        <p:txBody>
          <a:bodyPr/>
          <a:lstStyle/>
          <a:p>
            <a:pPr>
              <a:lnSpc>
                <a:spcPct val="150000"/>
              </a:lnSpc>
            </a:pPr>
            <a:endParaRPr lang="en-AE">
              <a:latin typeface="Calibri" panose="020F0502020204030204" pitchFamily="34" charset="0"/>
              <a:cs typeface="Calibri" panose="020F0502020204030204" pitchFamily="34" charset="0"/>
            </a:endParaRPr>
          </a:p>
        </p:txBody>
      </p:sp>
      <p:sp>
        <p:nvSpPr>
          <p:cNvPr id="10" name="Text 8"/>
          <p:cNvSpPr/>
          <p:nvPr/>
        </p:nvSpPr>
        <p:spPr>
          <a:xfrm>
            <a:off x="7560903" y="1875353"/>
            <a:ext cx="2751177" cy="343853"/>
          </a:xfrm>
          <a:prstGeom prst="rect">
            <a:avLst/>
          </a:prstGeom>
          <a:noFill/>
          <a:ln/>
        </p:spPr>
        <p:txBody>
          <a:bodyPr wrap="none" lIns="0" tIns="0" rIns="0" bIns="0" rtlCol="0" anchor="t"/>
          <a:lstStyle/>
          <a:p>
            <a:pPr marL="0" indent="0" algn="l">
              <a:lnSpc>
                <a:spcPct val="150000"/>
              </a:lnSpc>
              <a:buNone/>
            </a:pPr>
            <a:r>
              <a:rPr lang="en-US" sz="2150" b="1" dirty="0">
                <a:solidFill>
                  <a:srgbClr val="3B3535"/>
                </a:solidFill>
                <a:latin typeface="Calibri" panose="020F0502020204030204" pitchFamily="34" charset="0"/>
                <a:ea typeface="Noto Sans Semi Bold" pitchFamily="34" charset="-122"/>
                <a:cs typeface="Calibri" panose="020F0502020204030204" pitchFamily="34" charset="0"/>
              </a:rPr>
              <a:t>Hypothesis Testing</a:t>
            </a:r>
            <a:endParaRPr lang="en-US" sz="2150" b="1" dirty="0">
              <a:latin typeface="Calibri" panose="020F0502020204030204" pitchFamily="34" charset="0"/>
              <a:cs typeface="Calibri" panose="020F0502020204030204" pitchFamily="34" charset="0"/>
            </a:endParaRPr>
          </a:p>
        </p:txBody>
      </p:sp>
      <p:sp>
        <p:nvSpPr>
          <p:cNvPr id="11" name="Text 9"/>
          <p:cNvSpPr/>
          <p:nvPr/>
        </p:nvSpPr>
        <p:spPr>
          <a:xfrm>
            <a:off x="7560903" y="2918460"/>
            <a:ext cx="3024902" cy="3874056"/>
          </a:xfrm>
          <a:prstGeom prst="rect">
            <a:avLst/>
          </a:prstGeom>
          <a:noFill/>
          <a:ln/>
        </p:spPr>
        <p:txBody>
          <a:bodyPr wrap="square" lIns="0" tIns="0" rIns="0" bIns="0" rtlCol="0" anchor="t"/>
          <a:lstStyle/>
          <a:p>
            <a:pPr marL="0" indent="0" algn="l">
              <a:lnSpc>
                <a:spcPct val="150000"/>
              </a:lnSpc>
              <a:buNone/>
            </a:pPr>
            <a:r>
              <a:rPr lang="en-US" sz="1700" dirty="0">
                <a:solidFill>
                  <a:srgbClr val="3B3535"/>
                </a:solidFill>
                <a:latin typeface="Calibri" panose="020F0502020204030204" pitchFamily="34" charset="0"/>
                <a:ea typeface="Sora" pitchFamily="34" charset="-122"/>
                <a:cs typeface="Calibri" panose="020F0502020204030204" pitchFamily="34" charset="0"/>
              </a:rPr>
              <a:t>Appropriate statistical tests were selected based on the data types (categorical or continuous) and the number of groups being compared. Each test was conducted at α = 0.05, with p-values used to make decisions about the null hypotheses.</a:t>
            </a:r>
            <a:endParaRPr lang="en-US" sz="1700" dirty="0">
              <a:latin typeface="Calibri" panose="020F0502020204030204" pitchFamily="34" charset="0"/>
              <a:cs typeface="Calibri" panose="020F0502020204030204" pitchFamily="34" charset="0"/>
            </a:endParaRPr>
          </a:p>
        </p:txBody>
      </p:sp>
      <p:sp>
        <p:nvSpPr>
          <p:cNvPr id="12" name="Shape 10"/>
          <p:cNvSpPr/>
          <p:nvPr/>
        </p:nvSpPr>
        <p:spPr>
          <a:xfrm>
            <a:off x="10915846" y="995243"/>
            <a:ext cx="3024902" cy="220028"/>
          </a:xfrm>
          <a:prstGeom prst="roundRect">
            <a:avLst>
              <a:gd name="adj" fmla="val 42014"/>
            </a:avLst>
          </a:prstGeom>
          <a:solidFill>
            <a:srgbClr val="D5DCF6"/>
          </a:solidFill>
          <a:ln w="7620">
            <a:solidFill>
              <a:srgbClr val="BBC2DC"/>
            </a:solidFill>
            <a:prstDash val="solid"/>
          </a:ln>
        </p:spPr>
        <p:txBody>
          <a:bodyPr/>
          <a:lstStyle/>
          <a:p>
            <a:pPr>
              <a:lnSpc>
                <a:spcPct val="150000"/>
              </a:lnSpc>
            </a:pPr>
            <a:endParaRPr lang="en-AE">
              <a:latin typeface="Calibri" panose="020F0502020204030204" pitchFamily="34" charset="0"/>
              <a:cs typeface="Calibri" panose="020F0502020204030204" pitchFamily="34" charset="0"/>
            </a:endParaRPr>
          </a:p>
        </p:txBody>
      </p:sp>
      <p:sp>
        <p:nvSpPr>
          <p:cNvPr id="13" name="Text 11"/>
          <p:cNvSpPr/>
          <p:nvPr/>
        </p:nvSpPr>
        <p:spPr>
          <a:xfrm>
            <a:off x="10915846" y="1545312"/>
            <a:ext cx="3024902" cy="687705"/>
          </a:xfrm>
          <a:prstGeom prst="rect">
            <a:avLst/>
          </a:prstGeom>
          <a:noFill/>
          <a:ln/>
        </p:spPr>
        <p:txBody>
          <a:bodyPr wrap="square" lIns="0" tIns="0" rIns="0" bIns="0" rtlCol="0" anchor="t"/>
          <a:lstStyle/>
          <a:p>
            <a:pPr marL="0" indent="0" algn="l">
              <a:lnSpc>
                <a:spcPct val="150000"/>
              </a:lnSpc>
              <a:buNone/>
            </a:pPr>
            <a:r>
              <a:rPr lang="en-US" sz="2150" b="1" dirty="0">
                <a:solidFill>
                  <a:srgbClr val="3B3535"/>
                </a:solidFill>
                <a:latin typeface="Calibri" panose="020F0502020204030204" pitchFamily="34" charset="0"/>
                <a:ea typeface="Noto Sans Semi Bold" pitchFamily="34" charset="-122"/>
                <a:cs typeface="Calibri" panose="020F0502020204030204" pitchFamily="34" charset="0"/>
              </a:rPr>
              <a:t>Business Recommendations</a:t>
            </a:r>
            <a:endParaRPr lang="en-US" sz="2150" b="1" dirty="0">
              <a:latin typeface="Calibri" panose="020F0502020204030204" pitchFamily="34" charset="0"/>
              <a:cs typeface="Calibri" panose="020F0502020204030204" pitchFamily="34" charset="0"/>
            </a:endParaRPr>
          </a:p>
        </p:txBody>
      </p:sp>
      <p:sp>
        <p:nvSpPr>
          <p:cNvPr id="14" name="Text 12"/>
          <p:cNvSpPr/>
          <p:nvPr/>
        </p:nvSpPr>
        <p:spPr>
          <a:xfrm>
            <a:off x="10915846" y="2707600"/>
            <a:ext cx="3024902" cy="2113121"/>
          </a:xfrm>
          <a:prstGeom prst="rect">
            <a:avLst/>
          </a:prstGeom>
          <a:noFill/>
          <a:ln/>
        </p:spPr>
        <p:txBody>
          <a:bodyPr wrap="square" lIns="0" tIns="0" rIns="0" bIns="0" rtlCol="0" anchor="t"/>
          <a:lstStyle/>
          <a:p>
            <a:pPr marL="0" indent="0" algn="l">
              <a:lnSpc>
                <a:spcPct val="150000"/>
              </a:lnSpc>
              <a:buNone/>
            </a:pPr>
            <a:r>
              <a:rPr lang="en-US" sz="1700" dirty="0">
                <a:solidFill>
                  <a:srgbClr val="3B3535"/>
                </a:solidFill>
                <a:latin typeface="Calibri" panose="020F0502020204030204" pitchFamily="34" charset="0"/>
                <a:ea typeface="Sora" pitchFamily="34" charset="-122"/>
                <a:cs typeface="Calibri" panose="020F0502020204030204" pitchFamily="34" charset="0"/>
              </a:rPr>
              <a:t>Conclusions from the statistical tests were translated into actionable insights for E-news Express to improve its landing page strategy.</a:t>
            </a:r>
            <a:endParaRPr lang="en-US" sz="1700" dirty="0">
              <a:latin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53352"/>
          </a:xfrm>
          <a:prstGeom prst="rect">
            <a:avLst/>
          </a:prstGeom>
        </p:spPr>
      </p:pic>
      <p:sp>
        <p:nvSpPr>
          <p:cNvPr id="3" name="Text 0"/>
          <p:cNvSpPr/>
          <p:nvPr/>
        </p:nvSpPr>
        <p:spPr>
          <a:xfrm>
            <a:off x="4087906" y="2325258"/>
            <a:ext cx="7140387" cy="513278"/>
          </a:xfrm>
          <a:prstGeom prst="rect">
            <a:avLst/>
          </a:prstGeom>
          <a:noFill/>
          <a:ln/>
        </p:spPr>
        <p:txBody>
          <a:bodyPr wrap="none" lIns="0" tIns="0" rIns="0" bIns="0" rtlCol="0" anchor="t"/>
          <a:lstStyle/>
          <a:p>
            <a:pPr marL="0" indent="0" algn="ctr">
              <a:lnSpc>
                <a:spcPts val="4000"/>
              </a:lnSpc>
              <a:buNone/>
            </a:pPr>
            <a:r>
              <a:rPr lang="en-US" sz="3200" b="1" dirty="0">
                <a:solidFill>
                  <a:srgbClr val="1F1E1E"/>
                </a:solidFill>
                <a:latin typeface="Calibri" panose="020F0502020204030204" pitchFamily="34" charset="0"/>
                <a:ea typeface="Noto Sans Semi Bold" pitchFamily="34" charset="-122"/>
                <a:cs typeface="Calibri" panose="020F0502020204030204" pitchFamily="34" charset="0"/>
              </a:rPr>
              <a:t>Solution - Detailed Methodology</a:t>
            </a:r>
            <a:endParaRPr lang="en-US" sz="3200" b="1" dirty="0">
              <a:latin typeface="Calibri" panose="020F0502020204030204" pitchFamily="34" charset="0"/>
              <a:cs typeface="Calibri" panose="020F0502020204030204" pitchFamily="34" charset="0"/>
            </a:endParaRPr>
          </a:p>
        </p:txBody>
      </p:sp>
      <p:grpSp>
        <p:nvGrpSpPr>
          <p:cNvPr id="23" name="Group 22">
            <a:extLst>
              <a:ext uri="{FF2B5EF4-FFF2-40B4-BE49-F238E27FC236}">
                <a16:creationId xmlns:a16="http://schemas.microsoft.com/office/drawing/2014/main" id="{CC00834D-D33B-480D-8394-6296E032E511}"/>
              </a:ext>
            </a:extLst>
          </p:cNvPr>
          <p:cNvGrpSpPr/>
          <p:nvPr/>
        </p:nvGrpSpPr>
        <p:grpSpPr>
          <a:xfrm>
            <a:off x="574833" y="3110443"/>
            <a:ext cx="13843532" cy="4469704"/>
            <a:chOff x="574833" y="3661767"/>
            <a:chExt cx="13162187" cy="3918379"/>
          </a:xfrm>
        </p:grpSpPr>
        <p:sp>
          <p:nvSpPr>
            <p:cNvPr id="4" name="Shape 1"/>
            <p:cNvSpPr/>
            <p:nvPr/>
          </p:nvSpPr>
          <p:spPr>
            <a:xfrm>
              <a:off x="574834" y="3661767"/>
              <a:ext cx="369570" cy="369570"/>
            </a:xfrm>
            <a:prstGeom prst="roundRect">
              <a:avLst>
                <a:gd name="adj" fmla="val 18669"/>
              </a:avLst>
            </a:prstGeom>
            <a:solidFill>
              <a:srgbClr val="D5DCF6"/>
            </a:solidFill>
            <a:ln w="7620">
              <a:solidFill>
                <a:srgbClr val="BBC2DC"/>
              </a:solidFill>
              <a:prstDash val="solid"/>
            </a:ln>
          </p:spPr>
          <p:txBody>
            <a:bodyPr/>
            <a:lstStyle/>
            <a:p>
              <a:endParaRPr lang="en-AE" sz="2000">
                <a:latin typeface="Calibri" panose="020F0502020204030204" pitchFamily="34" charset="0"/>
                <a:cs typeface="Calibri" panose="020F0502020204030204" pitchFamily="34" charset="0"/>
              </a:endParaRPr>
            </a:p>
          </p:txBody>
        </p:sp>
        <p:pic>
          <p:nvPicPr>
            <p:cNvPr id="5" name="Image 1" descr="preencoded.png"/>
            <p:cNvPicPr>
              <a:picLocks noChangeAspect="1"/>
            </p:cNvPicPr>
            <p:nvPr/>
          </p:nvPicPr>
          <p:blipFill>
            <a:blip r:embed="rId4"/>
            <a:stretch>
              <a:fillRect/>
            </a:stretch>
          </p:blipFill>
          <p:spPr>
            <a:xfrm>
              <a:off x="636449" y="3692604"/>
              <a:ext cx="246340" cy="307896"/>
            </a:xfrm>
            <a:prstGeom prst="rect">
              <a:avLst/>
            </a:prstGeom>
          </p:spPr>
        </p:pic>
        <p:sp>
          <p:nvSpPr>
            <p:cNvPr id="6" name="Text 2"/>
            <p:cNvSpPr/>
            <p:nvPr/>
          </p:nvSpPr>
          <p:spPr>
            <a:xfrm>
              <a:off x="1108591" y="3661767"/>
              <a:ext cx="3144917" cy="256699"/>
            </a:xfrm>
            <a:prstGeom prst="rect">
              <a:avLst/>
            </a:prstGeom>
            <a:noFill/>
            <a:ln/>
          </p:spPr>
          <p:txBody>
            <a:bodyPr wrap="none" lIns="0" tIns="0" rIns="0" bIns="0" rtlCol="0" anchor="t"/>
            <a:lstStyle/>
            <a:p>
              <a:pPr marL="0" indent="0" algn="l">
                <a:buNone/>
              </a:pPr>
              <a:r>
                <a:rPr lang="en-US" sz="2000" b="1" dirty="0">
                  <a:solidFill>
                    <a:srgbClr val="3B3535"/>
                  </a:solidFill>
                  <a:latin typeface="Calibri" panose="020F0502020204030204" pitchFamily="34" charset="0"/>
                  <a:ea typeface="Noto Sans Semi Bold" pitchFamily="34" charset="-122"/>
                  <a:cs typeface="Calibri" panose="020F0502020204030204" pitchFamily="34" charset="0"/>
                </a:rPr>
                <a:t>Exploratory Data Analysis (EDA)</a:t>
              </a:r>
              <a:endParaRPr lang="en-US" sz="2000" b="1" dirty="0">
                <a:latin typeface="Calibri" panose="020F0502020204030204" pitchFamily="34" charset="0"/>
                <a:cs typeface="Calibri" panose="020F0502020204030204" pitchFamily="34" charset="0"/>
              </a:endParaRPr>
            </a:p>
          </p:txBody>
        </p:sp>
        <p:sp>
          <p:nvSpPr>
            <p:cNvPr id="7" name="Text 3"/>
            <p:cNvSpPr/>
            <p:nvPr/>
          </p:nvSpPr>
          <p:spPr>
            <a:xfrm>
              <a:off x="1108591" y="4016931"/>
              <a:ext cx="3850362" cy="525780"/>
            </a:xfrm>
            <a:prstGeom prst="rect">
              <a:avLst/>
            </a:prstGeom>
            <a:noFill/>
            <a:ln/>
          </p:spPr>
          <p:txBody>
            <a:bodyPr wrap="square" lIns="0" tIns="0" rIns="0" bIns="0" rtlCol="0" anchor="t"/>
            <a:lstStyle/>
            <a:p>
              <a:pPr marL="0" indent="0" algn="l">
                <a:buNone/>
              </a:pPr>
              <a:r>
                <a:rPr lang="en-US" sz="2000" dirty="0">
                  <a:solidFill>
                    <a:srgbClr val="3B3535"/>
                  </a:solidFill>
                  <a:latin typeface="Calibri" panose="020F0502020204030204" pitchFamily="34" charset="0"/>
                  <a:ea typeface="Sora" pitchFamily="34" charset="-122"/>
                  <a:cs typeface="Calibri" panose="020F0502020204030204" pitchFamily="34" charset="0"/>
                </a:rPr>
                <a:t>Univariate and bivariate visualizations (histograms, boxplots, bar charts)</a:t>
              </a:r>
              <a:endParaRPr lang="en-US" sz="2000" dirty="0">
                <a:latin typeface="Calibri" panose="020F0502020204030204" pitchFamily="34" charset="0"/>
                <a:cs typeface="Calibri" panose="020F0502020204030204" pitchFamily="34" charset="0"/>
              </a:endParaRPr>
            </a:p>
          </p:txBody>
        </p:sp>
        <p:sp>
          <p:nvSpPr>
            <p:cNvPr id="8" name="Text 4"/>
            <p:cNvSpPr/>
            <p:nvPr/>
          </p:nvSpPr>
          <p:spPr>
            <a:xfrm>
              <a:off x="1108591" y="4724226"/>
              <a:ext cx="3850362" cy="262890"/>
            </a:xfrm>
            <a:prstGeom prst="rect">
              <a:avLst/>
            </a:prstGeom>
            <a:noFill/>
            <a:ln/>
          </p:spPr>
          <p:txBody>
            <a:bodyPr wrap="none" lIns="0" tIns="0" rIns="0" bIns="0" rtlCol="0" anchor="t"/>
            <a:lstStyle/>
            <a:p>
              <a:pPr marL="0" indent="0" algn="l">
                <a:buNone/>
              </a:pPr>
              <a:r>
                <a:rPr lang="en-US" sz="2000" dirty="0">
                  <a:solidFill>
                    <a:srgbClr val="3B3535"/>
                  </a:solidFill>
                  <a:latin typeface="Calibri" panose="020F0502020204030204" pitchFamily="34" charset="0"/>
                  <a:ea typeface="Sora" pitchFamily="34" charset="-122"/>
                  <a:cs typeface="Calibri" panose="020F0502020204030204" pitchFamily="34" charset="0"/>
                </a:rPr>
                <a:t>Summary statistics and initial insights</a:t>
              </a:r>
              <a:endParaRPr lang="en-US" sz="2000" dirty="0">
                <a:latin typeface="Calibri" panose="020F0502020204030204" pitchFamily="34" charset="0"/>
                <a:cs typeface="Calibri" panose="020F0502020204030204" pitchFamily="34" charset="0"/>
              </a:endParaRPr>
            </a:p>
          </p:txBody>
        </p:sp>
        <p:sp>
          <p:nvSpPr>
            <p:cNvPr id="9" name="Shape 5"/>
            <p:cNvSpPr/>
            <p:nvPr/>
          </p:nvSpPr>
          <p:spPr>
            <a:xfrm>
              <a:off x="574833" y="5339249"/>
              <a:ext cx="369570" cy="369570"/>
            </a:xfrm>
            <a:prstGeom prst="roundRect">
              <a:avLst>
                <a:gd name="adj" fmla="val 18669"/>
              </a:avLst>
            </a:prstGeom>
            <a:solidFill>
              <a:srgbClr val="D5DCF6"/>
            </a:solidFill>
            <a:ln w="7620">
              <a:solidFill>
                <a:srgbClr val="BBC2DC"/>
              </a:solidFill>
              <a:prstDash val="solid"/>
            </a:ln>
          </p:spPr>
          <p:txBody>
            <a:bodyPr/>
            <a:lstStyle/>
            <a:p>
              <a:endParaRPr lang="en-AE" sz="2000">
                <a:latin typeface="Calibri" panose="020F0502020204030204" pitchFamily="34" charset="0"/>
                <a:cs typeface="Calibri" panose="020F0502020204030204" pitchFamily="34" charset="0"/>
              </a:endParaRPr>
            </a:p>
          </p:txBody>
        </p:sp>
        <p:pic>
          <p:nvPicPr>
            <p:cNvPr id="10" name="Image 2" descr="preencoded.png"/>
            <p:cNvPicPr>
              <a:picLocks noChangeAspect="1"/>
            </p:cNvPicPr>
            <p:nvPr/>
          </p:nvPicPr>
          <p:blipFill>
            <a:blip r:embed="rId5"/>
            <a:stretch>
              <a:fillRect/>
            </a:stretch>
          </p:blipFill>
          <p:spPr>
            <a:xfrm>
              <a:off x="636448" y="5370086"/>
              <a:ext cx="246340" cy="307896"/>
            </a:xfrm>
            <a:prstGeom prst="rect">
              <a:avLst/>
            </a:prstGeom>
          </p:spPr>
        </p:pic>
        <p:sp>
          <p:nvSpPr>
            <p:cNvPr id="11" name="Text 6"/>
            <p:cNvSpPr/>
            <p:nvPr/>
          </p:nvSpPr>
          <p:spPr>
            <a:xfrm>
              <a:off x="1108591" y="5339249"/>
              <a:ext cx="2053352" cy="256699"/>
            </a:xfrm>
            <a:prstGeom prst="rect">
              <a:avLst/>
            </a:prstGeom>
            <a:noFill/>
            <a:ln/>
          </p:spPr>
          <p:txBody>
            <a:bodyPr wrap="none" lIns="0" tIns="0" rIns="0" bIns="0" rtlCol="0" anchor="t"/>
            <a:lstStyle/>
            <a:p>
              <a:pPr marL="0" indent="0" algn="l">
                <a:buNone/>
              </a:pPr>
              <a:r>
                <a:rPr lang="en-US" sz="2000" b="1" dirty="0">
                  <a:solidFill>
                    <a:srgbClr val="3B3535"/>
                  </a:solidFill>
                  <a:latin typeface="Calibri" panose="020F0502020204030204" pitchFamily="34" charset="0"/>
                  <a:ea typeface="Noto Sans Semi Bold" pitchFamily="34" charset="-122"/>
                  <a:cs typeface="Calibri" panose="020F0502020204030204" pitchFamily="34" charset="0"/>
                </a:rPr>
                <a:t>Data Preparation</a:t>
              </a:r>
              <a:endParaRPr lang="en-US" sz="2000" b="1" dirty="0">
                <a:latin typeface="Calibri" panose="020F0502020204030204" pitchFamily="34" charset="0"/>
                <a:cs typeface="Calibri" panose="020F0502020204030204" pitchFamily="34" charset="0"/>
              </a:endParaRPr>
            </a:p>
          </p:txBody>
        </p:sp>
        <p:sp>
          <p:nvSpPr>
            <p:cNvPr id="12" name="Text 7"/>
            <p:cNvSpPr/>
            <p:nvPr/>
          </p:nvSpPr>
          <p:spPr>
            <a:xfrm>
              <a:off x="1108591" y="5694413"/>
              <a:ext cx="3850362" cy="262890"/>
            </a:xfrm>
            <a:prstGeom prst="rect">
              <a:avLst/>
            </a:prstGeom>
            <a:noFill/>
            <a:ln/>
          </p:spPr>
          <p:txBody>
            <a:bodyPr wrap="none" lIns="0" tIns="0" rIns="0" bIns="0" rtlCol="0" anchor="t"/>
            <a:lstStyle/>
            <a:p>
              <a:pPr marL="0" indent="0" algn="l">
                <a:buNone/>
              </a:pPr>
              <a:r>
                <a:rPr lang="en-US" sz="2000" dirty="0">
                  <a:solidFill>
                    <a:srgbClr val="3B3535"/>
                  </a:solidFill>
                  <a:latin typeface="Calibri" panose="020F0502020204030204" pitchFamily="34" charset="0"/>
                  <a:ea typeface="Sora" pitchFamily="34" charset="-122"/>
                  <a:cs typeface="Calibri" panose="020F0502020204030204" pitchFamily="34" charset="0"/>
                </a:rPr>
                <a:t>Filtered data for new vs. old page groups</a:t>
              </a:r>
              <a:endParaRPr lang="en-US" sz="2000" dirty="0">
                <a:latin typeface="Calibri" panose="020F0502020204030204" pitchFamily="34" charset="0"/>
                <a:cs typeface="Calibri" panose="020F0502020204030204" pitchFamily="34" charset="0"/>
              </a:endParaRPr>
            </a:p>
          </p:txBody>
        </p:sp>
        <p:sp>
          <p:nvSpPr>
            <p:cNvPr id="13" name="Text 8"/>
            <p:cNvSpPr/>
            <p:nvPr/>
          </p:nvSpPr>
          <p:spPr>
            <a:xfrm>
              <a:off x="1108591" y="6055767"/>
              <a:ext cx="3850362" cy="262890"/>
            </a:xfrm>
            <a:prstGeom prst="rect">
              <a:avLst/>
            </a:prstGeom>
            <a:noFill/>
            <a:ln/>
          </p:spPr>
          <p:txBody>
            <a:bodyPr wrap="none" lIns="0" tIns="0" rIns="0" bIns="0" rtlCol="0" anchor="t"/>
            <a:lstStyle/>
            <a:p>
              <a:pPr marL="0" indent="0" algn="l">
                <a:buNone/>
              </a:pPr>
              <a:r>
                <a:rPr lang="en-US" sz="2000" dirty="0">
                  <a:solidFill>
                    <a:srgbClr val="3B3535"/>
                  </a:solidFill>
                  <a:latin typeface="Calibri" panose="020F0502020204030204" pitchFamily="34" charset="0"/>
                  <a:ea typeface="Sora" pitchFamily="34" charset="-122"/>
                  <a:cs typeface="Calibri" panose="020F0502020204030204" pitchFamily="34" charset="0"/>
                </a:rPr>
                <a:t>Grouped users by preferred language</a:t>
              </a:r>
              <a:endParaRPr lang="en-US" sz="2000" dirty="0">
                <a:latin typeface="Calibri" panose="020F0502020204030204" pitchFamily="34" charset="0"/>
                <a:cs typeface="Calibri" panose="020F0502020204030204" pitchFamily="34" charset="0"/>
              </a:endParaRPr>
            </a:p>
          </p:txBody>
        </p:sp>
        <p:sp>
          <p:nvSpPr>
            <p:cNvPr id="14" name="Text 9"/>
            <p:cNvSpPr/>
            <p:nvPr/>
          </p:nvSpPr>
          <p:spPr>
            <a:xfrm>
              <a:off x="1108591" y="6417122"/>
              <a:ext cx="3850362" cy="525780"/>
            </a:xfrm>
            <a:prstGeom prst="rect">
              <a:avLst/>
            </a:prstGeom>
            <a:noFill/>
            <a:ln/>
          </p:spPr>
          <p:txBody>
            <a:bodyPr wrap="square" lIns="0" tIns="0" rIns="0" bIns="0" rtlCol="0" anchor="t"/>
            <a:lstStyle/>
            <a:p>
              <a:pPr marL="0" indent="0" algn="l">
                <a:buNone/>
              </a:pPr>
              <a:r>
                <a:rPr lang="en-US" sz="2000" dirty="0">
                  <a:solidFill>
                    <a:srgbClr val="3B3535"/>
                  </a:solidFill>
                  <a:latin typeface="Calibri" panose="020F0502020204030204" pitchFamily="34" charset="0"/>
                  <a:ea typeface="Sora" pitchFamily="34" charset="-122"/>
                  <a:cs typeface="Calibri" panose="020F0502020204030204" pitchFamily="34" charset="0"/>
                </a:rPr>
                <a:t>Extracted conversion status and time spent values</a:t>
              </a:r>
              <a:endParaRPr lang="en-US" sz="2000" dirty="0">
                <a:latin typeface="Calibri" panose="020F0502020204030204" pitchFamily="34" charset="0"/>
                <a:cs typeface="Calibri" panose="020F0502020204030204" pitchFamily="34" charset="0"/>
              </a:endParaRPr>
            </a:p>
          </p:txBody>
        </p:sp>
        <p:sp>
          <p:nvSpPr>
            <p:cNvPr id="15" name="Shape 10"/>
            <p:cNvSpPr/>
            <p:nvPr/>
          </p:nvSpPr>
          <p:spPr>
            <a:xfrm>
              <a:off x="5698537" y="3676444"/>
              <a:ext cx="369570" cy="369570"/>
            </a:xfrm>
            <a:prstGeom prst="roundRect">
              <a:avLst>
                <a:gd name="adj" fmla="val 18669"/>
              </a:avLst>
            </a:prstGeom>
            <a:solidFill>
              <a:srgbClr val="D5DCF6"/>
            </a:solidFill>
            <a:ln w="7620">
              <a:solidFill>
                <a:srgbClr val="BBC2DC"/>
              </a:solidFill>
              <a:prstDash val="solid"/>
            </a:ln>
          </p:spPr>
          <p:txBody>
            <a:bodyPr/>
            <a:lstStyle/>
            <a:p>
              <a:endParaRPr lang="en-AE" sz="2000">
                <a:latin typeface="Calibri" panose="020F0502020204030204" pitchFamily="34" charset="0"/>
                <a:cs typeface="Calibri" panose="020F0502020204030204" pitchFamily="34" charset="0"/>
              </a:endParaRPr>
            </a:p>
          </p:txBody>
        </p:sp>
        <p:pic>
          <p:nvPicPr>
            <p:cNvPr id="16" name="Image 3" descr="preencoded.png"/>
            <p:cNvPicPr>
              <a:picLocks noChangeAspect="1"/>
            </p:cNvPicPr>
            <p:nvPr/>
          </p:nvPicPr>
          <p:blipFill>
            <a:blip r:embed="rId6"/>
            <a:stretch>
              <a:fillRect/>
            </a:stretch>
          </p:blipFill>
          <p:spPr>
            <a:xfrm>
              <a:off x="5760152" y="3707281"/>
              <a:ext cx="246340" cy="307896"/>
            </a:xfrm>
            <a:prstGeom prst="rect">
              <a:avLst/>
            </a:prstGeom>
          </p:spPr>
        </p:pic>
        <p:sp>
          <p:nvSpPr>
            <p:cNvPr id="17" name="Text 11"/>
            <p:cNvSpPr/>
            <p:nvPr/>
          </p:nvSpPr>
          <p:spPr>
            <a:xfrm>
              <a:off x="6232294" y="3676444"/>
              <a:ext cx="5712030" cy="256699"/>
            </a:xfrm>
            <a:prstGeom prst="rect">
              <a:avLst/>
            </a:prstGeom>
            <a:noFill/>
            <a:ln/>
          </p:spPr>
          <p:txBody>
            <a:bodyPr wrap="none" lIns="0" tIns="0" rIns="0" bIns="0" rtlCol="0" anchor="t"/>
            <a:lstStyle/>
            <a:p>
              <a:pPr marL="0" indent="0" algn="l">
                <a:buNone/>
              </a:pPr>
              <a:r>
                <a:rPr lang="en-US" sz="2000" b="1" dirty="0">
                  <a:solidFill>
                    <a:srgbClr val="3B3535"/>
                  </a:solidFill>
                  <a:latin typeface="Calibri" panose="020F0502020204030204" pitchFamily="34" charset="0"/>
                  <a:ea typeface="Noto Sans Semi Bold" pitchFamily="34" charset="-122"/>
                  <a:cs typeface="Calibri" panose="020F0502020204030204" pitchFamily="34" charset="0"/>
                </a:rPr>
                <a:t>Statistical Hypothesis Testing</a:t>
              </a:r>
              <a:endParaRPr lang="en-US" sz="2000" b="1" dirty="0">
                <a:latin typeface="Calibri" panose="020F0502020204030204" pitchFamily="34" charset="0"/>
                <a:cs typeface="Calibri" panose="020F0502020204030204" pitchFamily="34" charset="0"/>
              </a:endParaRPr>
            </a:p>
          </p:txBody>
        </p:sp>
        <p:sp>
          <p:nvSpPr>
            <p:cNvPr id="18" name="Text 12"/>
            <p:cNvSpPr/>
            <p:nvPr/>
          </p:nvSpPr>
          <p:spPr>
            <a:xfrm>
              <a:off x="6232293" y="4031608"/>
              <a:ext cx="7504727" cy="525780"/>
            </a:xfrm>
            <a:prstGeom prst="rect">
              <a:avLst/>
            </a:prstGeom>
            <a:noFill/>
            <a:ln/>
          </p:spPr>
          <p:txBody>
            <a:bodyPr wrap="square" lIns="0" tIns="0" rIns="0" bIns="0" rtlCol="0" anchor="t"/>
            <a:lstStyle/>
            <a:p>
              <a:pPr marL="0" indent="0" algn="l">
                <a:buNone/>
              </a:pPr>
              <a:r>
                <a:rPr lang="en-US" sz="2000" dirty="0">
                  <a:solidFill>
                    <a:srgbClr val="3B3535"/>
                  </a:solidFill>
                  <a:latin typeface="Calibri" panose="020F0502020204030204" pitchFamily="34" charset="0"/>
                  <a:ea typeface="Sora" pitchFamily="34" charset="-122"/>
                  <a:cs typeface="Calibri" panose="020F0502020204030204" pitchFamily="34" charset="0"/>
                </a:rPr>
                <a:t>Independent t-test: To compare average time spent between old and new landing pages</a:t>
              </a:r>
              <a:endParaRPr lang="en-US" sz="2000" dirty="0">
                <a:latin typeface="Calibri" panose="020F0502020204030204" pitchFamily="34" charset="0"/>
                <a:cs typeface="Calibri" panose="020F0502020204030204" pitchFamily="34" charset="0"/>
              </a:endParaRPr>
            </a:p>
          </p:txBody>
        </p:sp>
        <p:sp>
          <p:nvSpPr>
            <p:cNvPr id="19" name="Text 13"/>
            <p:cNvSpPr/>
            <p:nvPr/>
          </p:nvSpPr>
          <p:spPr>
            <a:xfrm>
              <a:off x="6232293" y="4655852"/>
              <a:ext cx="7504727" cy="525780"/>
            </a:xfrm>
            <a:prstGeom prst="rect">
              <a:avLst/>
            </a:prstGeom>
            <a:noFill/>
            <a:ln/>
          </p:spPr>
          <p:txBody>
            <a:bodyPr wrap="square" lIns="0" tIns="0" rIns="0" bIns="0" rtlCol="0" anchor="t"/>
            <a:lstStyle/>
            <a:p>
              <a:pPr marL="0" indent="0" algn="l">
                <a:buNone/>
              </a:pPr>
              <a:r>
                <a:rPr lang="en-US" sz="2000" dirty="0">
                  <a:solidFill>
                    <a:srgbClr val="3B3535"/>
                  </a:solidFill>
                  <a:latin typeface="Calibri" panose="020F0502020204030204" pitchFamily="34" charset="0"/>
                  <a:ea typeface="Sora" pitchFamily="34" charset="-122"/>
                  <a:cs typeface="Calibri" panose="020F0502020204030204" pitchFamily="34" charset="0"/>
                </a:rPr>
                <a:t>Two-proportion z-test: To compare conversion rates between page versions</a:t>
              </a:r>
              <a:endParaRPr lang="en-US" sz="2000" dirty="0">
                <a:latin typeface="Calibri" panose="020F0502020204030204" pitchFamily="34" charset="0"/>
                <a:cs typeface="Calibri" panose="020F0502020204030204" pitchFamily="34" charset="0"/>
              </a:endParaRPr>
            </a:p>
          </p:txBody>
        </p:sp>
        <p:sp>
          <p:nvSpPr>
            <p:cNvPr id="20" name="Text 14"/>
            <p:cNvSpPr/>
            <p:nvPr/>
          </p:nvSpPr>
          <p:spPr>
            <a:xfrm>
              <a:off x="6232293" y="5173417"/>
              <a:ext cx="7504727" cy="525780"/>
            </a:xfrm>
            <a:prstGeom prst="rect">
              <a:avLst/>
            </a:prstGeom>
            <a:noFill/>
            <a:ln/>
          </p:spPr>
          <p:txBody>
            <a:bodyPr wrap="square" lIns="0" tIns="0" rIns="0" bIns="0" rtlCol="0" anchor="t"/>
            <a:lstStyle/>
            <a:p>
              <a:pPr marL="0" indent="0" algn="l">
                <a:buNone/>
              </a:pPr>
              <a:r>
                <a:rPr lang="en-US" sz="2000" dirty="0">
                  <a:solidFill>
                    <a:srgbClr val="3B3535"/>
                  </a:solidFill>
                  <a:latin typeface="Calibri" panose="020F0502020204030204" pitchFamily="34" charset="0"/>
                  <a:ea typeface="Sora" pitchFamily="34" charset="-122"/>
                  <a:cs typeface="Calibri" panose="020F0502020204030204" pitchFamily="34" charset="0"/>
                </a:rPr>
                <a:t>Chi-square test: To test independence between conversion status and language</a:t>
              </a:r>
              <a:endParaRPr lang="en-US" sz="2000" dirty="0">
                <a:latin typeface="Calibri" panose="020F0502020204030204" pitchFamily="34" charset="0"/>
                <a:cs typeface="Calibri" panose="020F0502020204030204" pitchFamily="34" charset="0"/>
              </a:endParaRPr>
            </a:p>
          </p:txBody>
        </p:sp>
        <p:sp>
          <p:nvSpPr>
            <p:cNvPr id="21" name="Text 15"/>
            <p:cNvSpPr/>
            <p:nvPr/>
          </p:nvSpPr>
          <p:spPr>
            <a:xfrm>
              <a:off x="6232293" y="5904342"/>
              <a:ext cx="7504727" cy="788670"/>
            </a:xfrm>
            <a:prstGeom prst="rect">
              <a:avLst/>
            </a:prstGeom>
            <a:noFill/>
            <a:ln/>
          </p:spPr>
          <p:txBody>
            <a:bodyPr wrap="square" lIns="0" tIns="0" rIns="0" bIns="0" rtlCol="0" anchor="t"/>
            <a:lstStyle/>
            <a:p>
              <a:pPr marL="0" indent="0" algn="l">
                <a:buNone/>
              </a:pPr>
              <a:r>
                <a:rPr lang="en-US" sz="2000" dirty="0">
                  <a:solidFill>
                    <a:srgbClr val="3B3535"/>
                  </a:solidFill>
                  <a:latin typeface="Calibri" panose="020F0502020204030204" pitchFamily="34" charset="0"/>
                  <a:ea typeface="Sora" pitchFamily="34" charset="-122"/>
                  <a:cs typeface="Calibri" panose="020F0502020204030204" pitchFamily="34" charset="0"/>
                </a:rPr>
                <a:t>One-way ANOVA: To compare mean time spent across language groups (on the new page)</a:t>
              </a:r>
              <a:endParaRPr lang="en-US" sz="2000" dirty="0">
                <a:latin typeface="Calibri" panose="020F0502020204030204" pitchFamily="34" charset="0"/>
                <a:cs typeface="Calibri" panose="020F0502020204030204" pitchFamily="34" charset="0"/>
              </a:endParaRPr>
            </a:p>
          </p:txBody>
        </p:sp>
        <p:sp>
          <p:nvSpPr>
            <p:cNvPr id="22" name="Text 16"/>
            <p:cNvSpPr/>
            <p:nvPr/>
          </p:nvSpPr>
          <p:spPr>
            <a:xfrm>
              <a:off x="6232293" y="6791476"/>
              <a:ext cx="7504727" cy="788670"/>
            </a:xfrm>
            <a:prstGeom prst="rect">
              <a:avLst/>
            </a:prstGeom>
            <a:noFill/>
            <a:ln/>
          </p:spPr>
          <p:txBody>
            <a:bodyPr wrap="square" lIns="0" tIns="0" rIns="0" bIns="0" rtlCol="0" anchor="t"/>
            <a:lstStyle/>
            <a:p>
              <a:pPr marL="0" indent="0" algn="l">
                <a:buNone/>
              </a:pPr>
              <a:r>
                <a:rPr lang="en-US" sz="2000" dirty="0">
                  <a:solidFill>
                    <a:srgbClr val="3B3535"/>
                  </a:solidFill>
                  <a:latin typeface="Calibri" panose="020F0502020204030204" pitchFamily="34" charset="0"/>
                  <a:ea typeface="Sora" pitchFamily="34" charset="-122"/>
                  <a:cs typeface="Calibri" panose="020F0502020204030204" pitchFamily="34" charset="0"/>
                </a:rPr>
                <a:t>All tests were performed after checking key assumptions (normality and equal variances using Shapiro-Wilk and Levene's tests)</a:t>
              </a:r>
              <a:endParaRPr lang="en-US" sz="2000" dirty="0">
                <a:latin typeface="Calibri" panose="020F0502020204030204" pitchFamily="34" charset="0"/>
                <a:cs typeface="Calibri" panose="020F0502020204030204" pitchFamily="34"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44322"/>
            <a:ext cx="5737860" cy="708779"/>
          </a:xfrm>
          <a:prstGeom prst="rect">
            <a:avLst/>
          </a:prstGeom>
          <a:noFill/>
          <a:ln/>
        </p:spPr>
        <p:txBody>
          <a:bodyPr wrap="none" lIns="0" tIns="0" rIns="0" bIns="0" rtlCol="0" anchor="t"/>
          <a:lstStyle/>
          <a:p>
            <a:pPr marL="0" indent="0" algn="l">
              <a:lnSpc>
                <a:spcPts val="5550"/>
              </a:lnSpc>
              <a:buNone/>
            </a:pPr>
            <a:r>
              <a:rPr lang="en-US" sz="4450" b="1" dirty="0">
                <a:solidFill>
                  <a:srgbClr val="1F1E1E"/>
                </a:solidFill>
                <a:latin typeface="Calibri" panose="020F0502020204030204" pitchFamily="34" charset="0"/>
                <a:ea typeface="Noto Sans Semi Bold" pitchFamily="34" charset="-122"/>
                <a:cs typeface="Calibri" panose="020F0502020204030204" pitchFamily="34" charset="0"/>
              </a:rPr>
              <a:t>Experimental Design</a:t>
            </a:r>
            <a:endParaRPr lang="en-US" sz="4450" b="1" dirty="0">
              <a:latin typeface="Calibri" panose="020F0502020204030204" pitchFamily="34" charset="0"/>
            </a:endParaRPr>
          </a:p>
        </p:txBody>
      </p:sp>
      <p:sp>
        <p:nvSpPr>
          <p:cNvPr id="4" name="Shape 1"/>
          <p:cNvSpPr/>
          <p:nvPr/>
        </p:nvSpPr>
        <p:spPr>
          <a:xfrm>
            <a:off x="793790" y="2293263"/>
            <a:ext cx="170021" cy="1216223"/>
          </a:xfrm>
          <a:prstGeom prst="roundRect">
            <a:avLst>
              <a:gd name="adj" fmla="val 56033"/>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sp>
        <p:nvSpPr>
          <p:cNvPr id="5" name="Text 2"/>
          <p:cNvSpPr/>
          <p:nvPr/>
        </p:nvSpPr>
        <p:spPr>
          <a:xfrm>
            <a:off x="1303973" y="229326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Random Selection</a:t>
            </a:r>
            <a:endParaRPr lang="en-US" sz="2200" b="1" dirty="0">
              <a:latin typeface="Calibri" panose="020F0502020204030204" pitchFamily="34" charset="0"/>
            </a:endParaRPr>
          </a:p>
        </p:txBody>
      </p:sp>
      <p:sp>
        <p:nvSpPr>
          <p:cNvPr id="6" name="Text 3"/>
          <p:cNvSpPr/>
          <p:nvPr/>
        </p:nvSpPr>
        <p:spPr>
          <a:xfrm>
            <a:off x="1303973" y="2783681"/>
            <a:ext cx="7046238" cy="725805"/>
          </a:xfrm>
          <a:prstGeom prst="rect">
            <a:avLst/>
          </a:prstGeom>
          <a:noFill/>
          <a:ln/>
        </p:spPr>
        <p:txBody>
          <a:bodyPr wrap="squar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100 users were randomly selected and divided equally into two groups</a:t>
            </a:r>
            <a:endParaRPr lang="en-US" sz="1750" b="1" dirty="0">
              <a:latin typeface="Calibri" panose="020F0502020204030204" pitchFamily="34" charset="0"/>
            </a:endParaRPr>
          </a:p>
        </p:txBody>
      </p:sp>
      <p:sp>
        <p:nvSpPr>
          <p:cNvPr id="7" name="Shape 4"/>
          <p:cNvSpPr/>
          <p:nvPr/>
        </p:nvSpPr>
        <p:spPr>
          <a:xfrm>
            <a:off x="1133951" y="3736300"/>
            <a:ext cx="170021" cy="1579126"/>
          </a:xfrm>
          <a:prstGeom prst="roundRect">
            <a:avLst>
              <a:gd name="adj" fmla="val 56033"/>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sp>
        <p:nvSpPr>
          <p:cNvPr id="8" name="Text 5"/>
          <p:cNvSpPr/>
          <p:nvPr/>
        </p:nvSpPr>
        <p:spPr>
          <a:xfrm>
            <a:off x="1644134" y="3736300"/>
            <a:ext cx="2910483"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Control vs Treatment</a:t>
            </a:r>
            <a:endParaRPr lang="en-US" sz="2200" b="1" dirty="0">
              <a:latin typeface="Calibri" panose="020F0502020204030204" pitchFamily="34" charset="0"/>
            </a:endParaRPr>
          </a:p>
        </p:txBody>
      </p:sp>
      <p:sp>
        <p:nvSpPr>
          <p:cNvPr id="9" name="Text 6"/>
          <p:cNvSpPr/>
          <p:nvPr/>
        </p:nvSpPr>
        <p:spPr>
          <a:xfrm>
            <a:off x="1644134" y="4226719"/>
            <a:ext cx="6706076" cy="1088708"/>
          </a:xfrm>
          <a:prstGeom prst="rect">
            <a:avLst/>
          </a:prstGeom>
          <a:noFill/>
          <a:ln/>
        </p:spPr>
        <p:txBody>
          <a:bodyPr wrap="squar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The existing landing page was served to the first group (control group) and the new landing page to the second group (treatment group)</a:t>
            </a:r>
            <a:endParaRPr lang="en-US" sz="1750" b="1" dirty="0">
              <a:latin typeface="Calibri" panose="020F0502020204030204" pitchFamily="34" charset="0"/>
            </a:endParaRPr>
          </a:p>
        </p:txBody>
      </p:sp>
      <p:sp>
        <p:nvSpPr>
          <p:cNvPr id="10" name="Shape 7"/>
          <p:cNvSpPr/>
          <p:nvPr/>
        </p:nvSpPr>
        <p:spPr>
          <a:xfrm>
            <a:off x="1474232" y="5542240"/>
            <a:ext cx="170021" cy="1216223"/>
          </a:xfrm>
          <a:prstGeom prst="roundRect">
            <a:avLst>
              <a:gd name="adj" fmla="val 56033"/>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sp>
        <p:nvSpPr>
          <p:cNvPr id="11" name="Text 8"/>
          <p:cNvSpPr/>
          <p:nvPr/>
        </p:nvSpPr>
        <p:spPr>
          <a:xfrm>
            <a:off x="1984415" y="554224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Data Collection</a:t>
            </a:r>
            <a:endParaRPr lang="en-US" sz="2200" b="1" dirty="0">
              <a:latin typeface="Calibri" panose="020F0502020204030204" pitchFamily="34" charset="0"/>
            </a:endParaRPr>
          </a:p>
        </p:txBody>
      </p:sp>
      <p:sp>
        <p:nvSpPr>
          <p:cNvPr id="12" name="Text 9"/>
          <p:cNvSpPr/>
          <p:nvPr/>
        </p:nvSpPr>
        <p:spPr>
          <a:xfrm>
            <a:off x="1984415" y="6032659"/>
            <a:ext cx="6365796" cy="725805"/>
          </a:xfrm>
          <a:prstGeom prst="rect">
            <a:avLst/>
          </a:prstGeom>
          <a:noFill/>
          <a:ln/>
        </p:spPr>
        <p:txBody>
          <a:bodyPr wrap="squar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Data regarding user interaction with both versions of the landing page was collected for analysis</a:t>
            </a:r>
            <a:endParaRPr lang="en-US" sz="1750" b="1" dirty="0">
              <a:latin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834083" y="187511"/>
            <a:ext cx="4198624" cy="708779"/>
          </a:xfrm>
          <a:prstGeom prst="rect">
            <a:avLst/>
          </a:prstGeom>
          <a:noFill/>
          <a:ln/>
        </p:spPr>
        <p:txBody>
          <a:bodyPr wrap="none" lIns="0" tIns="0" rIns="0" bIns="0" rtlCol="0" anchor="t"/>
          <a:lstStyle/>
          <a:p>
            <a:pPr marL="0" indent="0" algn="ctr">
              <a:lnSpc>
                <a:spcPts val="5550"/>
              </a:lnSpc>
              <a:buNone/>
            </a:pPr>
            <a:r>
              <a:rPr lang="en-US" sz="4450" b="1" dirty="0">
                <a:solidFill>
                  <a:srgbClr val="1F1E1E"/>
                </a:solidFill>
                <a:latin typeface="Calibri" panose="020F0502020204030204" pitchFamily="34" charset="0"/>
                <a:ea typeface="Noto Sans Semi Bold" pitchFamily="34" charset="-122"/>
                <a:cs typeface="Calibri" panose="020F0502020204030204" pitchFamily="34" charset="0"/>
              </a:rPr>
              <a:t>Data Overview</a:t>
            </a:r>
            <a:endParaRPr lang="en-US" sz="4450" b="1" dirty="0">
              <a:latin typeface="Calibri" panose="020F0502020204030204" pitchFamily="34" charset="0"/>
            </a:endParaRPr>
          </a:p>
        </p:txBody>
      </p:sp>
      <p:sp>
        <p:nvSpPr>
          <p:cNvPr id="3" name="Text 1"/>
          <p:cNvSpPr/>
          <p:nvPr/>
        </p:nvSpPr>
        <p:spPr>
          <a:xfrm>
            <a:off x="688686" y="137406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F1E1E"/>
                </a:solidFill>
                <a:latin typeface="Calibri" panose="020F0502020204030204" pitchFamily="34" charset="0"/>
                <a:ea typeface="Noto Sans Semi Bold" pitchFamily="34" charset="-122"/>
                <a:cs typeface="Calibri" panose="020F0502020204030204" pitchFamily="34" charset="0"/>
              </a:rPr>
              <a:t>Dataset Shape</a:t>
            </a:r>
            <a:endParaRPr lang="en-US" sz="2200" b="1" dirty="0">
              <a:latin typeface="Calibri" panose="020F0502020204030204" pitchFamily="34" charset="0"/>
            </a:endParaRPr>
          </a:p>
        </p:txBody>
      </p:sp>
      <p:sp>
        <p:nvSpPr>
          <p:cNvPr id="4" name="Text 2"/>
          <p:cNvSpPr/>
          <p:nvPr/>
        </p:nvSpPr>
        <p:spPr>
          <a:xfrm>
            <a:off x="688686" y="1955211"/>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100 rows (users) and 6 columns (variables)</a:t>
            </a:r>
            <a:endParaRPr lang="en-US" sz="1750" b="1" dirty="0">
              <a:latin typeface="Calibri" panose="020F0502020204030204" pitchFamily="34" charset="0"/>
            </a:endParaRPr>
          </a:p>
        </p:txBody>
      </p:sp>
      <p:sp>
        <p:nvSpPr>
          <p:cNvPr id="5" name="Text 3"/>
          <p:cNvSpPr/>
          <p:nvPr/>
        </p:nvSpPr>
        <p:spPr>
          <a:xfrm>
            <a:off x="688686" y="254492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F1E1E"/>
                </a:solidFill>
                <a:latin typeface="Calibri" panose="020F0502020204030204" pitchFamily="34" charset="0"/>
                <a:ea typeface="Noto Sans Semi Bold" pitchFamily="34" charset="-122"/>
                <a:cs typeface="Calibri" panose="020F0502020204030204" pitchFamily="34" charset="0"/>
              </a:rPr>
              <a:t>Data Quality</a:t>
            </a:r>
            <a:endParaRPr lang="en-US" sz="2200" b="1" dirty="0">
              <a:latin typeface="Calibri" panose="020F0502020204030204" pitchFamily="34" charset="0"/>
            </a:endParaRPr>
          </a:p>
        </p:txBody>
      </p:sp>
      <p:sp>
        <p:nvSpPr>
          <p:cNvPr id="6" name="Text 4"/>
          <p:cNvSpPr/>
          <p:nvPr/>
        </p:nvSpPr>
        <p:spPr>
          <a:xfrm>
            <a:off x="688686" y="312607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B3535"/>
                </a:solidFill>
                <a:latin typeface="Calibri" panose="020F0502020204030204" pitchFamily="34" charset="0"/>
                <a:ea typeface="Sora" pitchFamily="34" charset="-122"/>
                <a:cs typeface="Calibri" panose="020F0502020204030204" pitchFamily="34" charset="0"/>
              </a:rPr>
              <a:t>No missing values</a:t>
            </a:r>
            <a:endParaRPr lang="en-US" sz="1750" b="1" dirty="0">
              <a:latin typeface="Calibri" panose="020F0502020204030204" pitchFamily="34" charset="0"/>
            </a:endParaRPr>
          </a:p>
        </p:txBody>
      </p:sp>
      <p:sp>
        <p:nvSpPr>
          <p:cNvPr id="7" name="Text 5"/>
          <p:cNvSpPr/>
          <p:nvPr/>
        </p:nvSpPr>
        <p:spPr>
          <a:xfrm>
            <a:off x="688686" y="356827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B3535"/>
                </a:solidFill>
                <a:latin typeface="Calibri" panose="020F0502020204030204" pitchFamily="34" charset="0"/>
                <a:ea typeface="Sora" pitchFamily="34" charset="-122"/>
                <a:cs typeface="Calibri" panose="020F0502020204030204" pitchFamily="34" charset="0"/>
              </a:rPr>
              <a:t>No duplicate records</a:t>
            </a:r>
            <a:endParaRPr lang="en-US" sz="1750" b="1" dirty="0">
              <a:latin typeface="Calibri" panose="020F0502020204030204" pitchFamily="34" charset="0"/>
            </a:endParaRPr>
          </a:p>
        </p:txBody>
      </p:sp>
      <p:sp>
        <p:nvSpPr>
          <p:cNvPr id="8" name="Text 6"/>
          <p:cNvSpPr/>
          <p:nvPr/>
        </p:nvSpPr>
        <p:spPr>
          <a:xfrm>
            <a:off x="688686" y="401046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B3535"/>
                </a:solidFill>
                <a:latin typeface="Calibri" panose="020F0502020204030204" pitchFamily="34" charset="0"/>
                <a:ea typeface="Sora" pitchFamily="34" charset="-122"/>
                <a:cs typeface="Calibri" panose="020F0502020204030204" pitchFamily="34" charset="0"/>
              </a:rPr>
              <a:t>Clean data ready for analysis</a:t>
            </a:r>
            <a:endParaRPr lang="en-US" sz="1750" b="1" dirty="0">
              <a:latin typeface="Calibri" panose="020F0502020204030204" pitchFamily="34" charset="0"/>
            </a:endParaRPr>
          </a:p>
        </p:txBody>
      </p:sp>
      <p:sp>
        <p:nvSpPr>
          <p:cNvPr id="9" name="Text 7"/>
          <p:cNvSpPr/>
          <p:nvPr/>
        </p:nvSpPr>
        <p:spPr>
          <a:xfrm>
            <a:off x="7494417" y="137406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F1E1E"/>
                </a:solidFill>
                <a:latin typeface="Calibri" panose="020F0502020204030204" pitchFamily="34" charset="0"/>
                <a:ea typeface="Noto Sans Semi Bold" pitchFamily="34" charset="-122"/>
                <a:cs typeface="Calibri" panose="020F0502020204030204" pitchFamily="34" charset="0"/>
              </a:rPr>
              <a:t>Key Statistics</a:t>
            </a:r>
            <a:endParaRPr lang="en-US" sz="2200" b="1" dirty="0">
              <a:latin typeface="Calibri" panose="020F0502020204030204" pitchFamily="34" charset="0"/>
            </a:endParaRPr>
          </a:p>
        </p:txBody>
      </p:sp>
      <p:sp>
        <p:nvSpPr>
          <p:cNvPr id="10" name="Text 8"/>
          <p:cNvSpPr/>
          <p:nvPr/>
        </p:nvSpPr>
        <p:spPr>
          <a:xfrm>
            <a:off x="7494417" y="1955211"/>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Time spent on page:</a:t>
            </a:r>
            <a:endParaRPr lang="en-US" sz="1750" b="1" dirty="0">
              <a:latin typeface="Calibri" panose="020F0502020204030204" pitchFamily="34" charset="0"/>
            </a:endParaRPr>
          </a:p>
        </p:txBody>
      </p:sp>
      <p:sp>
        <p:nvSpPr>
          <p:cNvPr id="11" name="Text 9"/>
          <p:cNvSpPr/>
          <p:nvPr/>
        </p:nvSpPr>
        <p:spPr>
          <a:xfrm>
            <a:off x="7494417" y="252218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B3535"/>
                </a:solidFill>
                <a:latin typeface="Calibri" panose="020F0502020204030204" pitchFamily="34" charset="0"/>
                <a:ea typeface="Sora" pitchFamily="34" charset="-122"/>
                <a:cs typeface="Calibri" panose="020F0502020204030204" pitchFamily="34" charset="0"/>
              </a:rPr>
              <a:t>Mean: 5.38 minutes</a:t>
            </a:r>
            <a:endParaRPr lang="en-US" sz="1750" b="1" dirty="0">
              <a:latin typeface="Calibri" panose="020F0502020204030204" pitchFamily="34" charset="0"/>
            </a:endParaRPr>
          </a:p>
        </p:txBody>
      </p:sp>
      <p:sp>
        <p:nvSpPr>
          <p:cNvPr id="12" name="Text 10"/>
          <p:cNvSpPr/>
          <p:nvPr/>
        </p:nvSpPr>
        <p:spPr>
          <a:xfrm>
            <a:off x="7494417" y="296438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B3535"/>
                </a:solidFill>
                <a:latin typeface="Calibri" panose="020F0502020204030204" pitchFamily="34" charset="0"/>
                <a:ea typeface="Sora" pitchFamily="34" charset="-122"/>
                <a:cs typeface="Calibri" panose="020F0502020204030204" pitchFamily="34" charset="0"/>
              </a:rPr>
              <a:t>Minimum: 0.19 minutes</a:t>
            </a:r>
            <a:endParaRPr lang="en-US" sz="1750" b="1" dirty="0">
              <a:latin typeface="Calibri" panose="020F0502020204030204" pitchFamily="34" charset="0"/>
            </a:endParaRPr>
          </a:p>
        </p:txBody>
      </p:sp>
      <p:sp>
        <p:nvSpPr>
          <p:cNvPr id="13" name="Text 11"/>
          <p:cNvSpPr/>
          <p:nvPr/>
        </p:nvSpPr>
        <p:spPr>
          <a:xfrm>
            <a:off x="7494417" y="340658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B3535"/>
                </a:solidFill>
                <a:latin typeface="Calibri" panose="020F0502020204030204" pitchFamily="34" charset="0"/>
                <a:ea typeface="Sora" pitchFamily="34" charset="-122"/>
                <a:cs typeface="Calibri" panose="020F0502020204030204" pitchFamily="34" charset="0"/>
              </a:rPr>
              <a:t>Maximum: 10.71 minutes</a:t>
            </a:r>
            <a:endParaRPr lang="en-US" sz="1750" b="1" dirty="0">
              <a:latin typeface="Calibri" panose="020F0502020204030204" pitchFamily="34" charset="0"/>
            </a:endParaRPr>
          </a:p>
        </p:txBody>
      </p:sp>
      <p:sp>
        <p:nvSpPr>
          <p:cNvPr id="14" name="Text 12"/>
          <p:cNvSpPr/>
          <p:nvPr/>
        </p:nvSpPr>
        <p:spPr>
          <a:xfrm>
            <a:off x="7494417" y="384878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B3535"/>
                </a:solidFill>
                <a:latin typeface="Calibri" panose="020F0502020204030204" pitchFamily="34" charset="0"/>
                <a:ea typeface="Sora" pitchFamily="34" charset="-122"/>
                <a:cs typeface="Calibri" panose="020F0502020204030204" pitchFamily="34" charset="0"/>
              </a:rPr>
              <a:t>Standard deviation: 2.38 minutes</a:t>
            </a:r>
            <a:endParaRPr lang="en-US" sz="1750" b="1" dirty="0">
              <a:latin typeface="Calibri" panose="020F0502020204030204" pitchFamily="34" charset="0"/>
            </a:endParaRPr>
          </a:p>
        </p:txBody>
      </p:sp>
      <p:pic>
        <p:nvPicPr>
          <p:cNvPr id="15" name="Picture 14">
            <a:extLst>
              <a:ext uri="{FF2B5EF4-FFF2-40B4-BE49-F238E27FC236}">
                <a16:creationId xmlns:a16="http://schemas.microsoft.com/office/drawing/2014/main" id="{A936FF13-383A-E58A-08DF-4389B6009129}"/>
              </a:ext>
            </a:extLst>
          </p:cNvPr>
          <p:cNvPicPr>
            <a:picLocks noChangeAspect="1"/>
          </p:cNvPicPr>
          <p:nvPr/>
        </p:nvPicPr>
        <p:blipFill>
          <a:blip r:embed="rId3"/>
          <a:stretch>
            <a:fillRect/>
          </a:stretch>
        </p:blipFill>
        <p:spPr>
          <a:xfrm>
            <a:off x="688685" y="4573068"/>
            <a:ext cx="13123779" cy="308897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620BED-8727-2C04-718A-60EE82148AC0}"/>
              </a:ext>
            </a:extLst>
          </p:cNvPr>
          <p:cNvSpPr txBox="1"/>
          <p:nvPr/>
        </p:nvSpPr>
        <p:spPr>
          <a:xfrm>
            <a:off x="424069" y="1768829"/>
            <a:ext cx="13397948" cy="5554726"/>
          </a:xfrm>
          <a:prstGeom prst="rect">
            <a:avLst/>
          </a:prstGeom>
          <a:noFill/>
        </p:spPr>
        <p:txBody>
          <a:bodyPr wrap="square">
            <a:spAutoFit/>
          </a:bodyPr>
          <a:lstStyle/>
          <a:p>
            <a:pPr algn="l">
              <a:lnSpc>
                <a:spcPct val="200000"/>
              </a:lnSpc>
              <a:buNone/>
            </a:pPr>
            <a:r>
              <a:rPr lang="en-US" b="1" i="0" dirty="0">
                <a:effectLst/>
                <a:latin typeface="Calibri" panose="020F0502020204030204" pitchFamily="34" charset="0"/>
                <a:cs typeface="Calibri" panose="020F0502020204030204" pitchFamily="34" charset="0"/>
              </a:rPr>
              <a:t>Balanced groups and pages:</a:t>
            </a:r>
          </a:p>
          <a:p>
            <a:pPr marL="285750" indent="-285750" algn="l">
              <a:lnSpc>
                <a:spcPct val="200000"/>
              </a:lnSpc>
              <a:buFont typeface="Wingdings" pitchFamily="2" charset="2"/>
              <a:buChar char="Ø"/>
            </a:pPr>
            <a:r>
              <a:rPr lang="en-US" b="0" i="0" dirty="0">
                <a:effectLst/>
                <a:latin typeface="Calibri" panose="020F0502020204030204" pitchFamily="34" charset="0"/>
                <a:cs typeface="Calibri" panose="020F0502020204030204" pitchFamily="34" charset="0"/>
              </a:rPr>
              <a:t>The group and landing page are evenly split (50/50), so the experiment was well designed.</a:t>
            </a:r>
          </a:p>
          <a:p>
            <a:pPr algn="l">
              <a:lnSpc>
                <a:spcPct val="200000"/>
              </a:lnSpc>
              <a:buNone/>
            </a:pPr>
            <a:r>
              <a:rPr lang="en-US" b="1" i="0" dirty="0">
                <a:effectLst/>
                <a:latin typeface="Calibri" panose="020F0502020204030204" pitchFamily="34" charset="0"/>
                <a:cs typeface="Calibri" panose="020F0502020204030204" pitchFamily="34" charset="0"/>
              </a:rPr>
              <a:t>Balanced language preference:</a:t>
            </a:r>
          </a:p>
          <a:p>
            <a:pPr marL="285750" indent="-285750" algn="l">
              <a:lnSpc>
                <a:spcPct val="200000"/>
              </a:lnSpc>
              <a:buFont typeface="Wingdings" pitchFamily="2" charset="2"/>
              <a:buChar char="Ø"/>
            </a:pPr>
            <a:r>
              <a:rPr lang="en-US" b="0" i="0" dirty="0">
                <a:effectLst/>
                <a:latin typeface="Calibri" panose="020F0502020204030204" pitchFamily="34" charset="0"/>
                <a:cs typeface="Calibri" panose="020F0502020204030204" pitchFamily="34" charset="0"/>
              </a:rPr>
              <a:t>There are roughly equal numbers of users in Spanish, French, and English—this will help ensure fairness when comparing languages later.</a:t>
            </a:r>
          </a:p>
          <a:p>
            <a:pPr algn="l">
              <a:lnSpc>
                <a:spcPct val="200000"/>
              </a:lnSpc>
              <a:buNone/>
            </a:pPr>
            <a:r>
              <a:rPr lang="en-US" b="1" i="0" dirty="0">
                <a:effectLst/>
                <a:latin typeface="Calibri" panose="020F0502020204030204" pitchFamily="34" charset="0"/>
                <a:cs typeface="Calibri" panose="020F0502020204030204" pitchFamily="34" charset="0"/>
              </a:rPr>
              <a:t>Conversion Rate is slightly skewed:</a:t>
            </a:r>
          </a:p>
          <a:p>
            <a:pPr marL="285750" indent="-285750" algn="l">
              <a:lnSpc>
                <a:spcPct val="200000"/>
              </a:lnSpc>
              <a:buFont typeface="Wingdings" pitchFamily="2" charset="2"/>
              <a:buChar char="Ø"/>
            </a:pPr>
            <a:r>
              <a:rPr lang="en-US" b="0" i="0" dirty="0">
                <a:effectLst/>
                <a:latin typeface="Calibri" panose="020F0502020204030204" pitchFamily="34" charset="0"/>
                <a:cs typeface="Calibri" panose="020F0502020204030204" pitchFamily="34" charset="0"/>
              </a:rPr>
              <a:t>More users said “yes” to being converted (54%) than “no” (46%). This could be good news for the business, but it needs hypothesis testing.</a:t>
            </a:r>
          </a:p>
          <a:p>
            <a:pPr algn="l">
              <a:lnSpc>
                <a:spcPct val="200000"/>
              </a:lnSpc>
              <a:buNone/>
            </a:pPr>
            <a:r>
              <a:rPr lang="en-US" b="1" i="0" dirty="0">
                <a:effectLst/>
                <a:latin typeface="Calibri" panose="020F0502020204030204" pitchFamily="34" charset="0"/>
                <a:cs typeface="Calibri" panose="020F0502020204030204" pitchFamily="34" charset="0"/>
              </a:rPr>
              <a:t>Time spent distribution is fairly symmetric:</a:t>
            </a:r>
          </a:p>
          <a:p>
            <a:pPr marL="285750" indent="-285750" algn="l">
              <a:lnSpc>
                <a:spcPct val="200000"/>
              </a:lnSpc>
              <a:buFont typeface="Wingdings" pitchFamily="2" charset="2"/>
              <a:buChar char="Ø"/>
            </a:pPr>
            <a:r>
              <a:rPr lang="en-US" b="0" i="0" dirty="0">
                <a:effectLst/>
                <a:latin typeface="Calibri" panose="020F0502020204030204" pitchFamily="34" charset="0"/>
                <a:cs typeface="Calibri" panose="020F0502020204030204" pitchFamily="34" charset="0"/>
              </a:rPr>
              <a:t>Based on the histogram and boxplot, most users spend 3 to 8 minutes on the page, with very few outliers.</a:t>
            </a:r>
          </a:p>
          <a:p>
            <a:pPr algn="l">
              <a:lnSpc>
                <a:spcPct val="200000"/>
              </a:lnSpc>
              <a:buNone/>
            </a:pPr>
            <a:r>
              <a:rPr lang="en-US" b="1" i="0" dirty="0">
                <a:effectLst/>
                <a:latin typeface="Calibri" panose="020F0502020204030204" pitchFamily="34" charset="0"/>
                <a:cs typeface="Calibri" panose="020F0502020204030204" pitchFamily="34" charset="0"/>
              </a:rPr>
              <a:t>No clear visual class imbalance:</a:t>
            </a:r>
          </a:p>
          <a:p>
            <a:pPr marL="285750" indent="-285750" algn="l">
              <a:lnSpc>
                <a:spcPct val="200000"/>
              </a:lnSpc>
              <a:buFont typeface="Wingdings" pitchFamily="2" charset="2"/>
              <a:buChar char="Ø"/>
            </a:pPr>
            <a:r>
              <a:rPr lang="en-US" i="0" dirty="0">
                <a:solidFill>
                  <a:srgbClr val="FF0000"/>
                </a:solidFill>
                <a:effectLst/>
                <a:latin typeface="Calibri" panose="020F0502020204030204" pitchFamily="34" charset="0"/>
                <a:cs typeface="Calibri" panose="020F0502020204030204" pitchFamily="34" charset="0"/>
              </a:rPr>
              <a:t>This supports fair hypothesis testing.</a:t>
            </a:r>
          </a:p>
        </p:txBody>
      </p:sp>
      <p:sp>
        <p:nvSpPr>
          <p:cNvPr id="5" name="TextBox 4">
            <a:extLst>
              <a:ext uri="{FF2B5EF4-FFF2-40B4-BE49-F238E27FC236}">
                <a16:creationId xmlns:a16="http://schemas.microsoft.com/office/drawing/2014/main" id="{E8F43577-62B4-B587-D1D1-A384A87F6A19}"/>
              </a:ext>
            </a:extLst>
          </p:cNvPr>
          <p:cNvSpPr txBox="1"/>
          <p:nvPr/>
        </p:nvSpPr>
        <p:spPr>
          <a:xfrm>
            <a:off x="2802835" y="259714"/>
            <a:ext cx="9024730" cy="646331"/>
          </a:xfrm>
          <a:prstGeom prst="rect">
            <a:avLst/>
          </a:prstGeom>
          <a:noFill/>
        </p:spPr>
        <p:txBody>
          <a:bodyPr wrap="square">
            <a:spAutoFit/>
          </a:bodyPr>
          <a:lstStyle/>
          <a:p>
            <a:pPr algn="ctr">
              <a:buNone/>
            </a:pPr>
            <a:r>
              <a:rPr lang="en-US" sz="3600" b="1" i="0" dirty="0">
                <a:effectLst/>
                <a:latin typeface="Calibri" panose="020F0502020204030204" pitchFamily="34" charset="0"/>
                <a:cs typeface="Calibri" panose="020F0502020204030204" pitchFamily="34" charset="0"/>
              </a:rPr>
              <a:t>Univariate Analysis General Observations</a:t>
            </a:r>
          </a:p>
        </p:txBody>
      </p:sp>
    </p:spTree>
    <p:extLst>
      <p:ext uri="{BB962C8B-B14F-4D97-AF65-F5344CB8AC3E}">
        <p14:creationId xmlns:p14="http://schemas.microsoft.com/office/powerpoint/2010/main" val="443364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83669" y="615791"/>
            <a:ext cx="4198501" cy="524708"/>
          </a:xfrm>
          <a:prstGeom prst="rect">
            <a:avLst/>
          </a:prstGeom>
          <a:noFill/>
          <a:ln/>
        </p:spPr>
        <p:txBody>
          <a:bodyPr wrap="none" lIns="0" tIns="0" rIns="0" bIns="0" rtlCol="0" anchor="t"/>
          <a:lstStyle/>
          <a:p>
            <a:pPr marL="0" indent="0" algn="l">
              <a:lnSpc>
                <a:spcPts val="4100"/>
              </a:lnSpc>
              <a:buNone/>
            </a:pPr>
            <a:r>
              <a:rPr lang="en-US" sz="3300" b="1" dirty="0">
                <a:solidFill>
                  <a:srgbClr val="1F1E1E"/>
                </a:solidFill>
                <a:latin typeface="Calibri" panose="020F0502020204030204" pitchFamily="34" charset="0"/>
                <a:ea typeface="Noto Sans Semi Bold" pitchFamily="34" charset="-122"/>
                <a:cs typeface="Calibri" panose="020F0502020204030204" pitchFamily="34" charset="0"/>
              </a:rPr>
              <a:t>Group Distribution – Balanced Groups &amp; Pages</a:t>
            </a:r>
            <a:endParaRPr lang="en-US" sz="3300" b="1" dirty="0">
              <a:latin typeface="Calibri" panose="020F0502020204030204" pitchFamily="34" charset="0"/>
            </a:endParaRPr>
          </a:p>
        </p:txBody>
      </p:sp>
      <p:sp>
        <p:nvSpPr>
          <p:cNvPr id="8" name="Text 5"/>
          <p:cNvSpPr/>
          <p:nvPr/>
        </p:nvSpPr>
        <p:spPr>
          <a:xfrm>
            <a:off x="9342740" y="5218085"/>
            <a:ext cx="4916599" cy="2130758"/>
          </a:xfrm>
          <a:prstGeom prst="rect">
            <a:avLst/>
          </a:prstGeom>
          <a:noFill/>
          <a:ln/>
        </p:spPr>
        <p:txBody>
          <a:bodyPr wrap="square" lIns="0" tIns="0" rIns="0" bIns="0" rtlCol="0" anchor="t"/>
          <a:lstStyle/>
          <a:p>
            <a:pPr marL="0" indent="0" algn="l">
              <a:lnSpc>
                <a:spcPct val="150000"/>
              </a:lnSpc>
              <a:buNone/>
            </a:pPr>
            <a:r>
              <a:rPr lang="en-US" sz="2000" dirty="0">
                <a:solidFill>
                  <a:srgbClr val="3B3535"/>
                </a:solidFill>
                <a:latin typeface="Calibri" panose="020F0502020204030204" pitchFamily="34" charset="0"/>
                <a:ea typeface="Sora" pitchFamily="34" charset="-122"/>
                <a:cs typeface="Calibri" panose="020F0502020204030204" pitchFamily="34" charset="0"/>
              </a:rPr>
              <a:t>The experiment was designed with a perfect 50/50 split between the control group (old landing page) and the treatment group (new landing page), ensuring a balanced representation for statistical comparison.</a:t>
            </a:r>
            <a:endParaRPr lang="en-US" sz="2000" b="1" dirty="0">
              <a:latin typeface="Calibri" panose="020F0502020204030204" pitchFamily="34" charset="0"/>
            </a:endParaRPr>
          </a:p>
        </p:txBody>
      </p:sp>
      <p:sp>
        <p:nvSpPr>
          <p:cNvPr id="10" name="Shape 1">
            <a:extLst>
              <a:ext uri="{FF2B5EF4-FFF2-40B4-BE49-F238E27FC236}">
                <a16:creationId xmlns:a16="http://schemas.microsoft.com/office/drawing/2014/main" id="{5C9991F8-6F38-CE4A-3ABB-D022AF2AA5F7}"/>
              </a:ext>
            </a:extLst>
          </p:cNvPr>
          <p:cNvSpPr/>
          <p:nvPr/>
        </p:nvSpPr>
        <p:spPr>
          <a:xfrm>
            <a:off x="793790" y="2293263"/>
            <a:ext cx="170021" cy="1216223"/>
          </a:xfrm>
          <a:prstGeom prst="roundRect">
            <a:avLst>
              <a:gd name="adj" fmla="val 56033"/>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sp>
        <p:nvSpPr>
          <p:cNvPr id="11" name="Text 2">
            <a:extLst>
              <a:ext uri="{FF2B5EF4-FFF2-40B4-BE49-F238E27FC236}">
                <a16:creationId xmlns:a16="http://schemas.microsoft.com/office/drawing/2014/main" id="{61CE4768-42D4-CFC1-166F-DBC754326665}"/>
              </a:ext>
            </a:extLst>
          </p:cNvPr>
          <p:cNvSpPr/>
          <p:nvPr/>
        </p:nvSpPr>
        <p:spPr>
          <a:xfrm>
            <a:off x="1303973" y="229326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Random Selection</a:t>
            </a:r>
            <a:endParaRPr lang="en-US" sz="2200" b="1" dirty="0">
              <a:latin typeface="Calibri" panose="020F0502020204030204" pitchFamily="34" charset="0"/>
            </a:endParaRPr>
          </a:p>
        </p:txBody>
      </p:sp>
      <p:sp>
        <p:nvSpPr>
          <p:cNvPr id="12" name="Text 3">
            <a:extLst>
              <a:ext uri="{FF2B5EF4-FFF2-40B4-BE49-F238E27FC236}">
                <a16:creationId xmlns:a16="http://schemas.microsoft.com/office/drawing/2014/main" id="{32492521-061D-CE59-B2BF-23D45A2CCAFB}"/>
              </a:ext>
            </a:extLst>
          </p:cNvPr>
          <p:cNvSpPr/>
          <p:nvPr/>
        </p:nvSpPr>
        <p:spPr>
          <a:xfrm>
            <a:off x="1303973" y="2783681"/>
            <a:ext cx="7046238" cy="725805"/>
          </a:xfrm>
          <a:prstGeom prst="rect">
            <a:avLst/>
          </a:prstGeom>
          <a:noFill/>
          <a:ln/>
        </p:spPr>
        <p:txBody>
          <a:bodyPr wrap="squar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100 users were randomly selected and divided equally into two groups</a:t>
            </a:r>
            <a:endParaRPr lang="en-US" sz="1750" b="1" dirty="0">
              <a:latin typeface="Calibri" panose="020F0502020204030204" pitchFamily="34" charset="0"/>
            </a:endParaRPr>
          </a:p>
        </p:txBody>
      </p:sp>
      <p:sp>
        <p:nvSpPr>
          <p:cNvPr id="13" name="Shape 4">
            <a:extLst>
              <a:ext uri="{FF2B5EF4-FFF2-40B4-BE49-F238E27FC236}">
                <a16:creationId xmlns:a16="http://schemas.microsoft.com/office/drawing/2014/main" id="{2B919780-8163-D81B-1D08-D28D66962BC7}"/>
              </a:ext>
            </a:extLst>
          </p:cNvPr>
          <p:cNvSpPr/>
          <p:nvPr/>
        </p:nvSpPr>
        <p:spPr>
          <a:xfrm>
            <a:off x="1133951" y="3736300"/>
            <a:ext cx="170021" cy="1579126"/>
          </a:xfrm>
          <a:prstGeom prst="roundRect">
            <a:avLst>
              <a:gd name="adj" fmla="val 56033"/>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sp>
        <p:nvSpPr>
          <p:cNvPr id="14" name="Text 5">
            <a:extLst>
              <a:ext uri="{FF2B5EF4-FFF2-40B4-BE49-F238E27FC236}">
                <a16:creationId xmlns:a16="http://schemas.microsoft.com/office/drawing/2014/main" id="{F0FB3FCD-9485-C332-507F-7E31AE32B937}"/>
              </a:ext>
            </a:extLst>
          </p:cNvPr>
          <p:cNvSpPr/>
          <p:nvPr/>
        </p:nvSpPr>
        <p:spPr>
          <a:xfrm>
            <a:off x="1644134" y="3736300"/>
            <a:ext cx="2910483"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Control vs Treatment</a:t>
            </a:r>
            <a:endParaRPr lang="en-US" sz="2200" b="1" dirty="0">
              <a:latin typeface="Calibri" panose="020F0502020204030204" pitchFamily="34" charset="0"/>
            </a:endParaRPr>
          </a:p>
        </p:txBody>
      </p:sp>
      <p:sp>
        <p:nvSpPr>
          <p:cNvPr id="15" name="Text 6">
            <a:extLst>
              <a:ext uri="{FF2B5EF4-FFF2-40B4-BE49-F238E27FC236}">
                <a16:creationId xmlns:a16="http://schemas.microsoft.com/office/drawing/2014/main" id="{3AF59676-CCF2-7A42-8304-22D1685755F9}"/>
              </a:ext>
            </a:extLst>
          </p:cNvPr>
          <p:cNvSpPr/>
          <p:nvPr/>
        </p:nvSpPr>
        <p:spPr>
          <a:xfrm>
            <a:off x="1644134" y="4226719"/>
            <a:ext cx="6706076" cy="1088708"/>
          </a:xfrm>
          <a:prstGeom prst="rect">
            <a:avLst/>
          </a:prstGeom>
          <a:noFill/>
          <a:ln/>
        </p:spPr>
        <p:txBody>
          <a:bodyPr wrap="squar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The existing landing page was served to the first group (control group) and the new landing page to the second group (treatment group)</a:t>
            </a:r>
            <a:endParaRPr lang="en-US" sz="1750" b="1" dirty="0">
              <a:latin typeface="Calibri" panose="020F0502020204030204" pitchFamily="34" charset="0"/>
            </a:endParaRPr>
          </a:p>
        </p:txBody>
      </p:sp>
      <p:sp>
        <p:nvSpPr>
          <p:cNvPr id="16" name="Shape 7">
            <a:extLst>
              <a:ext uri="{FF2B5EF4-FFF2-40B4-BE49-F238E27FC236}">
                <a16:creationId xmlns:a16="http://schemas.microsoft.com/office/drawing/2014/main" id="{5186147A-7D8E-E80B-F13B-575CB62C081E}"/>
              </a:ext>
            </a:extLst>
          </p:cNvPr>
          <p:cNvSpPr/>
          <p:nvPr/>
        </p:nvSpPr>
        <p:spPr>
          <a:xfrm>
            <a:off x="1474232" y="5542240"/>
            <a:ext cx="170021" cy="1216223"/>
          </a:xfrm>
          <a:prstGeom prst="roundRect">
            <a:avLst>
              <a:gd name="adj" fmla="val 56033"/>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sp>
        <p:nvSpPr>
          <p:cNvPr id="17" name="Text 8">
            <a:extLst>
              <a:ext uri="{FF2B5EF4-FFF2-40B4-BE49-F238E27FC236}">
                <a16:creationId xmlns:a16="http://schemas.microsoft.com/office/drawing/2014/main" id="{7A909BB1-4BE8-F03B-C4EF-D0A99383E137}"/>
              </a:ext>
            </a:extLst>
          </p:cNvPr>
          <p:cNvSpPr/>
          <p:nvPr/>
        </p:nvSpPr>
        <p:spPr>
          <a:xfrm>
            <a:off x="1984415" y="554224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Data Collection</a:t>
            </a:r>
            <a:endParaRPr lang="en-US" sz="2200" b="1" dirty="0">
              <a:latin typeface="Calibri" panose="020F0502020204030204" pitchFamily="34" charset="0"/>
            </a:endParaRPr>
          </a:p>
        </p:txBody>
      </p:sp>
      <p:sp>
        <p:nvSpPr>
          <p:cNvPr id="18" name="Text 9">
            <a:extLst>
              <a:ext uri="{FF2B5EF4-FFF2-40B4-BE49-F238E27FC236}">
                <a16:creationId xmlns:a16="http://schemas.microsoft.com/office/drawing/2014/main" id="{14F01EE1-EE9C-F420-E8B6-7801C512F4A0}"/>
              </a:ext>
            </a:extLst>
          </p:cNvPr>
          <p:cNvSpPr/>
          <p:nvPr/>
        </p:nvSpPr>
        <p:spPr>
          <a:xfrm>
            <a:off x="1984415" y="6032659"/>
            <a:ext cx="6365796" cy="725805"/>
          </a:xfrm>
          <a:prstGeom prst="rect">
            <a:avLst/>
          </a:prstGeom>
          <a:noFill/>
          <a:ln/>
        </p:spPr>
        <p:txBody>
          <a:bodyPr wrap="squar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Data regarding user interaction with both versions of the landing page was collected for analysis</a:t>
            </a:r>
            <a:endParaRPr lang="en-US" sz="1750" b="1" dirty="0">
              <a:latin typeface="Calibri" panose="020F0502020204030204" pitchFamily="34" charset="0"/>
            </a:endParaRPr>
          </a:p>
        </p:txBody>
      </p:sp>
      <p:pic>
        <p:nvPicPr>
          <p:cNvPr id="19" name="Picture 18">
            <a:extLst>
              <a:ext uri="{FF2B5EF4-FFF2-40B4-BE49-F238E27FC236}">
                <a16:creationId xmlns:a16="http://schemas.microsoft.com/office/drawing/2014/main" id="{CE9F5F84-0862-D288-91E2-A35E733FC379}"/>
              </a:ext>
            </a:extLst>
          </p:cNvPr>
          <p:cNvPicPr>
            <a:picLocks noChangeAspect="1"/>
          </p:cNvPicPr>
          <p:nvPr/>
        </p:nvPicPr>
        <p:blipFill>
          <a:blip r:embed="rId3"/>
          <a:stretch>
            <a:fillRect/>
          </a:stretch>
        </p:blipFill>
        <p:spPr>
          <a:xfrm>
            <a:off x="9342740" y="1140499"/>
            <a:ext cx="5075583" cy="37984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016843" y="204973"/>
            <a:ext cx="7485688" cy="524708"/>
          </a:xfrm>
          <a:prstGeom prst="rect">
            <a:avLst/>
          </a:prstGeom>
          <a:noFill/>
          <a:ln/>
        </p:spPr>
        <p:txBody>
          <a:bodyPr wrap="none" lIns="0" tIns="0" rIns="0" bIns="0" rtlCol="0" anchor="t"/>
          <a:lstStyle/>
          <a:p>
            <a:pPr marL="0" indent="0" algn="l">
              <a:lnSpc>
                <a:spcPts val="4100"/>
              </a:lnSpc>
              <a:buNone/>
            </a:pPr>
            <a:r>
              <a:rPr lang="en-US" sz="3300" b="1" dirty="0">
                <a:solidFill>
                  <a:srgbClr val="1F1E1E"/>
                </a:solidFill>
                <a:latin typeface="Calibri" panose="020F0502020204030204" pitchFamily="34" charset="0"/>
                <a:ea typeface="Noto Sans Semi Bold" pitchFamily="34" charset="-122"/>
                <a:cs typeface="Calibri" panose="020F0502020204030204" pitchFamily="34" charset="0"/>
              </a:rPr>
              <a:t>Balanced Language Preference Distribution</a:t>
            </a:r>
            <a:endParaRPr lang="en-US" sz="3300" b="1" dirty="0">
              <a:latin typeface="Calibri" panose="020F0502020204030204" pitchFamily="34" charset="0"/>
            </a:endParaRPr>
          </a:p>
        </p:txBody>
      </p:sp>
      <p:sp>
        <p:nvSpPr>
          <p:cNvPr id="4" name="Text 1"/>
          <p:cNvSpPr/>
          <p:nvPr/>
        </p:nvSpPr>
        <p:spPr>
          <a:xfrm>
            <a:off x="8494643" y="4385894"/>
            <a:ext cx="5617130" cy="3052567"/>
          </a:xfrm>
          <a:prstGeom prst="rect">
            <a:avLst/>
          </a:prstGeom>
          <a:noFill/>
          <a:ln/>
        </p:spPr>
        <p:txBody>
          <a:bodyPr wrap="square" lIns="0" tIns="0" rIns="0" bIns="0" rtlCol="0" anchor="t"/>
          <a:lstStyle/>
          <a:p>
            <a:pPr marL="0" indent="0" algn="l">
              <a:lnSpc>
                <a:spcPct val="150000"/>
              </a:lnSpc>
              <a:buNone/>
            </a:pPr>
            <a:r>
              <a:rPr lang="en-US" sz="2000" dirty="0">
                <a:solidFill>
                  <a:srgbClr val="3B3535"/>
                </a:solidFill>
                <a:latin typeface="Calibri" panose="020F0502020204030204" pitchFamily="34" charset="0"/>
                <a:ea typeface="Sora" pitchFamily="34" charset="-122"/>
                <a:cs typeface="Calibri" panose="020F0502020204030204" pitchFamily="34" charset="0"/>
              </a:rPr>
              <a:t>The distribution of language preferences among users is relatively balanced, with Spanish and French each representing 34% of users, while English accounts for 32%. This balanced distribution helps ensure fair comparison across language groups in our analysis.</a:t>
            </a:r>
            <a:endParaRPr lang="en-US" sz="2000" b="1" dirty="0">
              <a:latin typeface="Calibri" panose="020F0502020204030204" pitchFamily="34" charset="0"/>
            </a:endParaRPr>
          </a:p>
        </p:txBody>
      </p:sp>
      <p:pic>
        <p:nvPicPr>
          <p:cNvPr id="5" name="Picture 4">
            <a:extLst>
              <a:ext uri="{FF2B5EF4-FFF2-40B4-BE49-F238E27FC236}">
                <a16:creationId xmlns:a16="http://schemas.microsoft.com/office/drawing/2014/main" id="{1C536300-BEE3-2367-4D76-018B2F3CFDAC}"/>
              </a:ext>
            </a:extLst>
          </p:cNvPr>
          <p:cNvPicPr>
            <a:picLocks noChangeAspect="1"/>
          </p:cNvPicPr>
          <p:nvPr/>
        </p:nvPicPr>
        <p:blipFill>
          <a:blip r:embed="rId3"/>
          <a:stretch>
            <a:fillRect/>
          </a:stretch>
        </p:blipFill>
        <p:spPr>
          <a:xfrm>
            <a:off x="518627" y="1555197"/>
            <a:ext cx="7557978" cy="533593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Text 0"/>
          <p:cNvSpPr/>
          <p:nvPr/>
        </p:nvSpPr>
        <p:spPr>
          <a:xfrm>
            <a:off x="4292364" y="106065"/>
            <a:ext cx="6554867" cy="708779"/>
          </a:xfrm>
          <a:prstGeom prst="rect">
            <a:avLst/>
          </a:prstGeom>
          <a:noFill/>
          <a:ln/>
        </p:spPr>
        <p:txBody>
          <a:bodyPr wrap="none" lIns="0" tIns="0" rIns="0" bIns="0" rtlCol="0" anchor="t"/>
          <a:lstStyle/>
          <a:p>
            <a:pPr marL="0" indent="0" algn="ctr">
              <a:lnSpc>
                <a:spcPts val="5550"/>
              </a:lnSpc>
              <a:buNone/>
            </a:pPr>
            <a:r>
              <a:rPr lang="en-US" sz="4450" b="1" dirty="0">
                <a:solidFill>
                  <a:srgbClr val="1F1E1E"/>
                </a:solidFill>
                <a:latin typeface="Calibri" panose="020F0502020204030204" pitchFamily="34" charset="0"/>
                <a:ea typeface="Noto Sans Semi Bold" pitchFamily="34" charset="-122"/>
                <a:cs typeface="Calibri" panose="020F0502020204030204" pitchFamily="34" charset="0"/>
              </a:rPr>
              <a:t>Time Spent Distribution</a:t>
            </a:r>
            <a:endParaRPr lang="en-US" sz="4450" b="1" dirty="0">
              <a:latin typeface="Calibri" panose="020F0502020204030204" pitchFamily="34" charset="0"/>
            </a:endParaRPr>
          </a:p>
        </p:txBody>
      </p:sp>
      <p:sp>
        <p:nvSpPr>
          <p:cNvPr id="4" name="Text 1"/>
          <p:cNvSpPr/>
          <p:nvPr/>
        </p:nvSpPr>
        <p:spPr>
          <a:xfrm>
            <a:off x="675861" y="1155006"/>
            <a:ext cx="13384695" cy="2690051"/>
          </a:xfrm>
          <a:prstGeom prst="rect">
            <a:avLst/>
          </a:prstGeom>
          <a:noFill/>
          <a:ln/>
        </p:spPr>
        <p:txBody>
          <a:bodyPr wrap="square" lIns="0" tIns="0" rIns="0" bIns="0" rtlCol="0" anchor="t"/>
          <a:lstStyle/>
          <a:p>
            <a:r>
              <a:rPr lang="en-US" sz="2400" dirty="0"/>
              <a:t>The distribution of time spent on the page reveals two distinct user behaviors: a smaller group of users who spend a short time (1-2 minutes) and a larger group who spend a moderate time (5-6 minutes), with a median of around 5 minutes. </a:t>
            </a:r>
          </a:p>
          <a:p>
            <a:endParaRPr lang="en-US" sz="2400" dirty="0"/>
          </a:p>
          <a:p>
            <a:r>
              <a:rPr lang="en-US" sz="2400" dirty="0"/>
              <a:t>This bimodal pattern suggests that E-news Express has a mix of users—those who quickly skim the page and leave and those who engage more deeply with the content. The lack of extreme outliers indicates that the time spent by users, even at the extremes, is within the expected range.</a:t>
            </a:r>
          </a:p>
        </p:txBody>
      </p:sp>
      <p:pic>
        <p:nvPicPr>
          <p:cNvPr id="5" name="Picture 4">
            <a:extLst>
              <a:ext uri="{FF2B5EF4-FFF2-40B4-BE49-F238E27FC236}">
                <a16:creationId xmlns:a16="http://schemas.microsoft.com/office/drawing/2014/main" id="{67C796A8-75A6-7F63-69DB-C1A2A46EBCBA}"/>
              </a:ext>
            </a:extLst>
          </p:cNvPr>
          <p:cNvPicPr>
            <a:picLocks noChangeAspect="1"/>
          </p:cNvPicPr>
          <p:nvPr/>
        </p:nvPicPr>
        <p:blipFill>
          <a:blip r:embed="rId3"/>
          <a:srcRect b="50000"/>
          <a:stretch/>
        </p:blipFill>
        <p:spPr>
          <a:xfrm>
            <a:off x="8048692" y="3845057"/>
            <a:ext cx="5597077" cy="4114800"/>
          </a:xfrm>
          <a:prstGeom prst="rect">
            <a:avLst/>
          </a:prstGeom>
        </p:spPr>
      </p:pic>
      <p:pic>
        <p:nvPicPr>
          <p:cNvPr id="2" name="Picture 1">
            <a:extLst>
              <a:ext uri="{FF2B5EF4-FFF2-40B4-BE49-F238E27FC236}">
                <a16:creationId xmlns:a16="http://schemas.microsoft.com/office/drawing/2014/main" id="{105A9C9D-D636-CAED-9057-AB0EE9002DC6}"/>
              </a:ext>
            </a:extLst>
          </p:cNvPr>
          <p:cNvPicPr>
            <a:picLocks noChangeAspect="1"/>
          </p:cNvPicPr>
          <p:nvPr/>
        </p:nvPicPr>
        <p:blipFill>
          <a:blip r:embed="rId3"/>
          <a:srcRect t="50483"/>
          <a:stretch/>
        </p:blipFill>
        <p:spPr>
          <a:xfrm>
            <a:off x="984631" y="3884814"/>
            <a:ext cx="5597077" cy="407504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3891080" y="305320"/>
            <a:ext cx="6848237" cy="524708"/>
          </a:xfrm>
          <a:prstGeom prst="rect">
            <a:avLst/>
          </a:prstGeom>
          <a:noFill/>
          <a:ln/>
        </p:spPr>
        <p:txBody>
          <a:bodyPr wrap="none" lIns="0" tIns="0" rIns="0" bIns="0" rtlCol="0" anchor="t"/>
          <a:lstStyle/>
          <a:p>
            <a:pPr marL="0" indent="0" algn="ctr">
              <a:lnSpc>
                <a:spcPts val="4100"/>
              </a:lnSpc>
              <a:buNone/>
            </a:pPr>
            <a:r>
              <a:rPr lang="en-US" sz="3300" b="1" dirty="0">
                <a:solidFill>
                  <a:srgbClr val="1F1E1E"/>
                </a:solidFill>
                <a:latin typeface="Calibri" panose="020F0502020204030204" pitchFamily="34" charset="0"/>
                <a:ea typeface="Noto Sans Semi Bold" pitchFamily="34" charset="-122"/>
                <a:cs typeface="Calibri" panose="020F0502020204030204" pitchFamily="34" charset="0"/>
              </a:rPr>
              <a:t>Time Spent by Landing Page Type</a:t>
            </a:r>
            <a:endParaRPr lang="en-US" sz="3300" b="1" dirty="0">
              <a:latin typeface="Calibri" panose="020F0502020204030204" pitchFamily="34" charset="0"/>
            </a:endParaRPr>
          </a:p>
        </p:txBody>
      </p:sp>
      <p:sp>
        <p:nvSpPr>
          <p:cNvPr id="4" name="Text 1"/>
          <p:cNvSpPr/>
          <p:nvPr/>
        </p:nvSpPr>
        <p:spPr>
          <a:xfrm>
            <a:off x="7872411" y="2367573"/>
            <a:ext cx="6253235" cy="3662166"/>
          </a:xfrm>
          <a:prstGeom prst="rect">
            <a:avLst/>
          </a:prstGeom>
          <a:noFill/>
          <a:ln/>
        </p:spPr>
        <p:txBody>
          <a:bodyPr wrap="square" lIns="0" tIns="0" rIns="0" bIns="0" rtlCol="0" anchor="t"/>
          <a:lstStyle/>
          <a:p>
            <a:pPr marL="0" indent="0" algn="l">
              <a:lnSpc>
                <a:spcPct val="150000"/>
              </a:lnSpc>
              <a:buNone/>
            </a:pPr>
            <a:r>
              <a:rPr lang="en-US" sz="2400" dirty="0">
                <a:solidFill>
                  <a:srgbClr val="3B3535"/>
                </a:solidFill>
                <a:latin typeface="Calibri" panose="020F0502020204030204" pitchFamily="34" charset="0"/>
                <a:ea typeface="Sora" pitchFamily="34" charset="-122"/>
                <a:cs typeface="Calibri" panose="020F0502020204030204" pitchFamily="34" charset="0"/>
              </a:rPr>
              <a:t>Users spent significantly more time on the new landing page (an average of 6.23 minutes) than on the old landing page (an average of 4.52 minutes). This visual comparison suggests that the new design is more engaging, keeping users on the page longer.</a:t>
            </a:r>
            <a:endParaRPr lang="en-US" sz="2400" b="1" dirty="0">
              <a:latin typeface="Calibri" panose="020F0502020204030204" pitchFamily="34" charset="0"/>
            </a:endParaRPr>
          </a:p>
        </p:txBody>
      </p:sp>
      <p:pic>
        <p:nvPicPr>
          <p:cNvPr id="6" name="Picture 5">
            <a:extLst>
              <a:ext uri="{FF2B5EF4-FFF2-40B4-BE49-F238E27FC236}">
                <a16:creationId xmlns:a16="http://schemas.microsoft.com/office/drawing/2014/main" id="{FBFED065-0168-A7CE-B34F-FDC81988BB98}"/>
              </a:ext>
            </a:extLst>
          </p:cNvPr>
          <p:cNvPicPr>
            <a:picLocks noChangeAspect="1"/>
          </p:cNvPicPr>
          <p:nvPr/>
        </p:nvPicPr>
        <p:blipFill>
          <a:blip r:embed="rId3"/>
          <a:stretch>
            <a:fillRect/>
          </a:stretch>
        </p:blipFill>
        <p:spPr>
          <a:xfrm>
            <a:off x="346709" y="1335155"/>
            <a:ext cx="7088742" cy="517166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
          <p:cNvSpPr txBox="1">
            <a:spLocks noGrp="1"/>
          </p:cNvSpPr>
          <p:nvPr>
            <p:ph type="title"/>
          </p:nvPr>
        </p:nvSpPr>
        <p:spPr>
          <a:xfrm>
            <a:off x="324080" y="462846"/>
            <a:ext cx="13632960" cy="916320"/>
          </a:xfrm>
          <a:prstGeom prst="rect">
            <a:avLst/>
          </a:prstGeom>
          <a:noFill/>
          <a:ln>
            <a:noFill/>
          </a:ln>
        </p:spPr>
        <p:txBody>
          <a:bodyPr spcFirstLastPara="1" wrap="square" lIns="146280" tIns="146280" rIns="146280" bIns="146280" anchor="t" anchorCtr="0">
            <a:noAutofit/>
          </a:bodyPr>
          <a:lstStyle/>
          <a:p>
            <a:r>
              <a:rPr lang="en" dirty="0">
                <a:solidFill>
                  <a:srgbClr val="000000"/>
                </a:solidFill>
              </a:rPr>
              <a:t>Contents / Agenda</a:t>
            </a:r>
            <a:endParaRPr dirty="0">
              <a:solidFill>
                <a:srgbClr val="000000"/>
              </a:solidFill>
            </a:endParaRPr>
          </a:p>
        </p:txBody>
      </p:sp>
      <p:sp>
        <p:nvSpPr>
          <p:cNvPr id="113" name="Google Shape;113;p2"/>
          <p:cNvSpPr txBox="1">
            <a:spLocks noGrp="1"/>
          </p:cNvSpPr>
          <p:nvPr>
            <p:ph type="body" idx="1"/>
          </p:nvPr>
        </p:nvSpPr>
        <p:spPr>
          <a:xfrm>
            <a:off x="324080" y="1379160"/>
            <a:ext cx="13807680" cy="6387594"/>
          </a:xfrm>
          <a:prstGeom prst="rect">
            <a:avLst/>
          </a:prstGeom>
          <a:noFill/>
          <a:ln>
            <a:noFill/>
          </a:ln>
        </p:spPr>
        <p:txBody>
          <a:bodyPr spcFirstLastPara="1" wrap="square" lIns="146280" tIns="146280" rIns="146280" bIns="146280" anchor="t" anchorCtr="0">
            <a:noAutofit/>
          </a:bodyPr>
          <a:lstStyle/>
          <a:p>
            <a:pPr indent="-507988">
              <a:spcBef>
                <a:spcPts val="1600"/>
              </a:spcBef>
              <a:buClr>
                <a:srgbClr val="000000"/>
              </a:buClr>
              <a:buSzPts val="1400"/>
            </a:pPr>
            <a:r>
              <a:rPr lang="en" sz="1600" dirty="0">
                <a:solidFill>
                  <a:srgbClr val="000000"/>
                </a:solidFill>
                <a:hlinkClick r:id="rId3" action="ppaction://hlinksldjump"/>
              </a:rPr>
              <a:t>Executive Summary </a:t>
            </a:r>
            <a:endParaRPr sz="1600" dirty="0">
              <a:solidFill>
                <a:srgbClr val="000000"/>
              </a:solidFill>
            </a:endParaRPr>
          </a:p>
          <a:p>
            <a:pPr indent="-507988">
              <a:spcBef>
                <a:spcPts val="1600"/>
              </a:spcBef>
              <a:buClr>
                <a:srgbClr val="000000"/>
              </a:buClr>
              <a:buSzPts val="1400"/>
            </a:pPr>
            <a:r>
              <a:rPr lang="en" sz="1600" dirty="0">
                <a:solidFill>
                  <a:srgbClr val="000000"/>
                </a:solidFill>
                <a:hlinkClick r:id="rId4" action="ppaction://hlinksldjump"/>
              </a:rPr>
              <a:t>Business Problem Overview  </a:t>
            </a:r>
            <a:endParaRPr lang="en" sz="1600" dirty="0">
              <a:solidFill>
                <a:srgbClr val="000000"/>
              </a:solidFill>
            </a:endParaRPr>
          </a:p>
          <a:p>
            <a:pPr indent="-507988">
              <a:spcBef>
                <a:spcPts val="1600"/>
              </a:spcBef>
              <a:buClr>
                <a:srgbClr val="000000"/>
              </a:buClr>
              <a:buSzPts val="1400"/>
            </a:pPr>
            <a:r>
              <a:rPr lang="en" sz="1600" dirty="0">
                <a:solidFill>
                  <a:srgbClr val="000000"/>
                </a:solidFill>
                <a:hlinkClick r:id="rId5" action="ppaction://hlinksldjump"/>
              </a:rPr>
              <a:t>Solution Approach</a:t>
            </a:r>
            <a:endParaRPr sz="1600" dirty="0">
              <a:solidFill>
                <a:srgbClr val="000000"/>
              </a:solidFill>
            </a:endParaRPr>
          </a:p>
          <a:p>
            <a:pPr indent="-507988">
              <a:spcBef>
                <a:spcPts val="1600"/>
              </a:spcBef>
              <a:buClr>
                <a:srgbClr val="000000"/>
              </a:buClr>
              <a:buSzPts val="1400"/>
            </a:pPr>
            <a:r>
              <a:rPr lang="en" sz="1600" dirty="0">
                <a:solidFill>
                  <a:srgbClr val="000000"/>
                </a:solidFill>
                <a:hlinkClick r:id="rId6" action="ppaction://hlinksldjump"/>
              </a:rPr>
              <a:t>EDA Results</a:t>
            </a:r>
            <a:endParaRPr lang="en" sz="1600" dirty="0">
              <a:solidFill>
                <a:srgbClr val="000000"/>
              </a:solidFill>
            </a:endParaRPr>
          </a:p>
          <a:p>
            <a:pPr lvl="1" indent="-507988">
              <a:spcBef>
                <a:spcPts val="1600"/>
              </a:spcBef>
              <a:buClr>
                <a:srgbClr val="000000"/>
              </a:buClr>
              <a:buSzPts val="1400"/>
            </a:pPr>
            <a:r>
              <a:rPr lang="en" sz="1600" dirty="0">
                <a:solidFill>
                  <a:srgbClr val="000000"/>
                </a:solidFill>
                <a:latin typeface="Calibri" panose="020F0502020204030204" pitchFamily="34" charset="0"/>
                <a:cs typeface="Calibri" panose="020F0502020204030204" pitchFamily="34" charset="0"/>
                <a:hlinkClick r:id="rId7" action="ppaction://hlinksldjump"/>
              </a:rPr>
              <a:t>Univariate</a:t>
            </a:r>
            <a:endParaRPr lang="en" sz="1600" dirty="0">
              <a:solidFill>
                <a:srgbClr val="000000"/>
              </a:solidFill>
              <a:latin typeface="Calibri" panose="020F0502020204030204" pitchFamily="34" charset="0"/>
              <a:cs typeface="Calibri" panose="020F0502020204030204" pitchFamily="34" charset="0"/>
            </a:endParaRPr>
          </a:p>
          <a:p>
            <a:pPr lvl="1" indent="-507988">
              <a:spcBef>
                <a:spcPts val="1600"/>
              </a:spcBef>
              <a:buClr>
                <a:srgbClr val="000000"/>
              </a:buClr>
              <a:buSzPts val="1400"/>
            </a:pPr>
            <a:r>
              <a:rPr lang="en" sz="1600" dirty="0">
                <a:solidFill>
                  <a:srgbClr val="000000"/>
                </a:solidFill>
                <a:latin typeface="Calibri" panose="020F0502020204030204" pitchFamily="34" charset="0"/>
                <a:cs typeface="Calibri" panose="020F0502020204030204" pitchFamily="34" charset="0"/>
                <a:hlinkClick r:id="rId8" action="ppaction://hlinksldjump"/>
              </a:rPr>
              <a:t>Bivariate</a:t>
            </a:r>
            <a:r>
              <a:rPr lang="en" sz="1600" dirty="0">
                <a:solidFill>
                  <a:srgbClr val="000000"/>
                </a:solidFill>
                <a:latin typeface="Calibri" panose="020F0502020204030204" pitchFamily="34" charset="0"/>
                <a:cs typeface="Calibri" panose="020F0502020204030204" pitchFamily="34" charset="0"/>
              </a:rPr>
              <a:t> </a:t>
            </a:r>
            <a:endParaRPr sz="1600" dirty="0">
              <a:solidFill>
                <a:srgbClr val="000000"/>
              </a:solidFill>
              <a:latin typeface="Calibri" panose="020F0502020204030204" pitchFamily="34" charset="0"/>
              <a:cs typeface="Calibri" panose="020F0502020204030204" pitchFamily="34" charset="0"/>
            </a:endParaRPr>
          </a:p>
          <a:p>
            <a:pPr indent="-507988">
              <a:spcBef>
                <a:spcPts val="1600"/>
              </a:spcBef>
              <a:buClr>
                <a:srgbClr val="000000"/>
              </a:buClr>
              <a:buSzPts val="1400"/>
            </a:pPr>
            <a:r>
              <a:rPr lang="en" sz="1600" dirty="0">
                <a:solidFill>
                  <a:srgbClr val="000000"/>
                </a:solidFill>
              </a:rPr>
              <a:t>Hypothesis testing and Results</a:t>
            </a:r>
          </a:p>
          <a:p>
            <a:pPr lvl="1" indent="-507988">
              <a:spcBef>
                <a:spcPts val="1600"/>
              </a:spcBef>
              <a:buClr>
                <a:srgbClr val="000000"/>
              </a:buClr>
              <a:buSzPts val="1400"/>
            </a:pPr>
            <a:r>
              <a:rPr lang="en" sz="1600" dirty="0">
                <a:solidFill>
                  <a:srgbClr val="000000"/>
                </a:solidFill>
                <a:latin typeface="Calibri" panose="020F0502020204030204" pitchFamily="34" charset="0"/>
                <a:cs typeface="Calibri" panose="020F0502020204030204" pitchFamily="34" charset="0"/>
                <a:hlinkClick r:id="rId9" action="ppaction://hlinksldjump"/>
              </a:rPr>
              <a:t>Q1</a:t>
            </a:r>
            <a:r>
              <a:rPr lang="en" sz="1600" dirty="0">
                <a:solidFill>
                  <a:srgbClr val="000000"/>
                </a:solidFill>
                <a:latin typeface="Calibri" panose="020F0502020204030204" pitchFamily="34" charset="0"/>
                <a:cs typeface="Calibri" panose="020F0502020204030204" pitchFamily="34" charset="0"/>
              </a:rPr>
              <a:t> </a:t>
            </a:r>
          </a:p>
          <a:p>
            <a:pPr lvl="1" indent="-507988">
              <a:spcBef>
                <a:spcPts val="1600"/>
              </a:spcBef>
              <a:buClr>
                <a:srgbClr val="000000"/>
              </a:buClr>
              <a:buSzPts val="1400"/>
            </a:pPr>
            <a:r>
              <a:rPr lang="en" sz="1600" dirty="0">
                <a:solidFill>
                  <a:srgbClr val="000000"/>
                </a:solidFill>
                <a:latin typeface="Calibri" panose="020F0502020204030204" pitchFamily="34" charset="0"/>
                <a:cs typeface="Calibri" panose="020F0502020204030204" pitchFamily="34" charset="0"/>
                <a:hlinkClick r:id="rId10" action="ppaction://hlinksldjump"/>
              </a:rPr>
              <a:t>Q2</a:t>
            </a:r>
            <a:endParaRPr lang="en" sz="1600" dirty="0">
              <a:solidFill>
                <a:srgbClr val="000000"/>
              </a:solidFill>
              <a:latin typeface="Calibri" panose="020F0502020204030204" pitchFamily="34" charset="0"/>
              <a:cs typeface="Calibri" panose="020F0502020204030204" pitchFamily="34" charset="0"/>
            </a:endParaRPr>
          </a:p>
          <a:p>
            <a:pPr lvl="1" indent="-507988">
              <a:spcBef>
                <a:spcPts val="1600"/>
              </a:spcBef>
              <a:buClr>
                <a:srgbClr val="000000"/>
              </a:buClr>
              <a:buSzPts val="1400"/>
            </a:pPr>
            <a:r>
              <a:rPr lang="en" sz="1600" dirty="0">
                <a:solidFill>
                  <a:srgbClr val="000000"/>
                </a:solidFill>
                <a:latin typeface="Calibri" panose="020F0502020204030204" pitchFamily="34" charset="0"/>
                <a:cs typeface="Calibri" panose="020F0502020204030204" pitchFamily="34" charset="0"/>
                <a:hlinkClick r:id="rId11" action="ppaction://hlinksldjump"/>
              </a:rPr>
              <a:t>Q3</a:t>
            </a:r>
            <a:endParaRPr lang="en" sz="1600" dirty="0">
              <a:solidFill>
                <a:srgbClr val="000000"/>
              </a:solidFill>
              <a:latin typeface="Calibri" panose="020F0502020204030204" pitchFamily="34" charset="0"/>
              <a:cs typeface="Calibri" panose="020F0502020204030204" pitchFamily="34" charset="0"/>
            </a:endParaRPr>
          </a:p>
          <a:p>
            <a:pPr lvl="1" indent="-507988">
              <a:spcBef>
                <a:spcPts val="1600"/>
              </a:spcBef>
              <a:buClr>
                <a:srgbClr val="000000"/>
              </a:buClr>
              <a:buSzPts val="1400"/>
            </a:pPr>
            <a:r>
              <a:rPr lang="en" sz="1600" dirty="0">
                <a:solidFill>
                  <a:srgbClr val="000000"/>
                </a:solidFill>
                <a:latin typeface="Calibri" panose="020F0502020204030204" pitchFamily="34" charset="0"/>
                <a:cs typeface="Calibri" panose="020F0502020204030204" pitchFamily="34" charset="0"/>
                <a:hlinkClick r:id="rId12" action="ppaction://hlinksldjump"/>
              </a:rPr>
              <a:t>Q4</a:t>
            </a:r>
            <a:endParaRPr sz="1600" dirty="0">
              <a:solidFill>
                <a:srgbClr val="000000"/>
              </a:solidFill>
              <a:latin typeface="Calibri" panose="020F0502020204030204" pitchFamily="34" charset="0"/>
              <a:cs typeface="Calibri" panose="020F0502020204030204" pitchFamily="34" charset="0"/>
            </a:endParaRPr>
          </a:p>
          <a:p>
            <a:pPr indent="-507988">
              <a:spcBef>
                <a:spcPts val="1600"/>
              </a:spcBef>
              <a:spcAft>
                <a:spcPts val="1600"/>
              </a:spcAft>
              <a:buClr>
                <a:srgbClr val="000000"/>
              </a:buClr>
              <a:buSzPts val="1400"/>
            </a:pPr>
            <a:r>
              <a:rPr lang="en" sz="1600" dirty="0">
                <a:solidFill>
                  <a:srgbClr val="000000"/>
                </a:solidFill>
                <a:hlinkClick r:id="rId13" action="ppaction://hlinksldjump"/>
              </a:rPr>
              <a:t>Appendix</a:t>
            </a:r>
            <a:endParaRPr sz="1600" dirty="0">
              <a:solidFill>
                <a:srgbClr val="000000"/>
              </a:solidFill>
            </a:endParaRPr>
          </a:p>
        </p:txBody>
      </p:sp>
    </p:spTree>
    <p:extLst>
      <p:ext uri="{BB962C8B-B14F-4D97-AF65-F5344CB8AC3E}">
        <p14:creationId xmlns:p14="http://schemas.microsoft.com/office/powerpoint/2010/main" val="1379400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350512" y="353616"/>
            <a:ext cx="13929375" cy="602456"/>
          </a:xfrm>
          <a:prstGeom prst="rect">
            <a:avLst/>
          </a:prstGeom>
          <a:noFill/>
          <a:ln/>
        </p:spPr>
        <p:txBody>
          <a:bodyPr wrap="none" lIns="0" tIns="0" rIns="0" bIns="0" rtlCol="0" anchor="t"/>
          <a:lstStyle/>
          <a:p>
            <a:pPr>
              <a:lnSpc>
                <a:spcPts val="4700"/>
              </a:lnSpc>
            </a:pPr>
            <a:r>
              <a:rPr lang="en-US" sz="3750" b="1" dirty="0">
                <a:solidFill>
                  <a:srgbClr val="1F1E1E"/>
                </a:solidFill>
                <a:latin typeface="Calibri" panose="020F0502020204030204" pitchFamily="34" charset="0"/>
                <a:ea typeface="Noto Sans Semi Bold" pitchFamily="34" charset="-122"/>
                <a:cs typeface="Calibri" panose="020F0502020204030204" pitchFamily="34" charset="0"/>
              </a:rPr>
              <a:t>Conversion Status Distribution - </a:t>
            </a:r>
            <a:r>
              <a:rPr lang="en-US" sz="4000" b="1" i="0" dirty="0">
                <a:effectLst/>
                <a:latin typeface="Calibri" panose="020F0502020204030204" pitchFamily="34" charset="0"/>
                <a:cs typeface="Calibri" panose="020F0502020204030204" pitchFamily="34" charset="0"/>
              </a:rPr>
              <a:t>Conversion Rate is slightly skewed</a:t>
            </a:r>
          </a:p>
          <a:p>
            <a:pPr marL="0" indent="0" algn="ctr">
              <a:lnSpc>
                <a:spcPts val="4700"/>
              </a:lnSpc>
              <a:buNone/>
            </a:pPr>
            <a:endParaRPr lang="en-US" sz="3750" b="1" dirty="0">
              <a:latin typeface="Calibri" panose="020F0502020204030204" pitchFamily="34" charset="0"/>
            </a:endParaRPr>
          </a:p>
        </p:txBody>
      </p:sp>
      <p:sp>
        <p:nvSpPr>
          <p:cNvPr id="4" name="Text 1"/>
          <p:cNvSpPr/>
          <p:nvPr/>
        </p:nvSpPr>
        <p:spPr>
          <a:xfrm>
            <a:off x="6280190" y="1944053"/>
            <a:ext cx="7556421" cy="636151"/>
          </a:xfrm>
          <a:prstGeom prst="rect">
            <a:avLst/>
          </a:prstGeom>
          <a:noFill/>
          <a:ln/>
        </p:spPr>
        <p:txBody>
          <a:bodyPr wrap="none" lIns="0" tIns="0" rIns="0" bIns="0" rtlCol="0" anchor="t"/>
          <a:lstStyle/>
          <a:p>
            <a:pPr marL="0" indent="0" algn="ctr">
              <a:lnSpc>
                <a:spcPts val="5000"/>
              </a:lnSpc>
              <a:buNone/>
            </a:pPr>
            <a:r>
              <a:rPr lang="en-US" sz="5000" b="1" dirty="0">
                <a:solidFill>
                  <a:srgbClr val="3B3535"/>
                </a:solidFill>
                <a:latin typeface="Calibri" panose="020F0502020204030204" pitchFamily="34" charset="0"/>
                <a:ea typeface="Noto Sans Semi Bold" pitchFamily="34" charset="-122"/>
                <a:cs typeface="Calibri" panose="020F0502020204030204" pitchFamily="34" charset="0"/>
              </a:rPr>
              <a:t>54%</a:t>
            </a:r>
            <a:endParaRPr lang="en-US" sz="5000" b="1" dirty="0">
              <a:latin typeface="Calibri" panose="020F0502020204030204" pitchFamily="34" charset="0"/>
            </a:endParaRPr>
          </a:p>
        </p:txBody>
      </p:sp>
      <p:sp>
        <p:nvSpPr>
          <p:cNvPr id="5" name="Text 2"/>
          <p:cNvSpPr/>
          <p:nvPr/>
        </p:nvSpPr>
        <p:spPr>
          <a:xfrm>
            <a:off x="8853368" y="2821067"/>
            <a:ext cx="2409944" cy="301228"/>
          </a:xfrm>
          <a:prstGeom prst="rect">
            <a:avLst/>
          </a:prstGeom>
          <a:noFill/>
          <a:ln/>
        </p:spPr>
        <p:txBody>
          <a:bodyPr wrap="none" lIns="0" tIns="0" rIns="0" bIns="0" rtlCol="0" anchor="t"/>
          <a:lstStyle/>
          <a:p>
            <a:pPr marL="0" indent="0" algn="ctr">
              <a:lnSpc>
                <a:spcPts val="2350"/>
              </a:lnSpc>
              <a:buNone/>
            </a:pPr>
            <a:r>
              <a:rPr lang="en-US" sz="1850" b="1" dirty="0">
                <a:solidFill>
                  <a:srgbClr val="3B3535"/>
                </a:solidFill>
                <a:latin typeface="Calibri" panose="020F0502020204030204" pitchFamily="34" charset="0"/>
                <a:ea typeface="Noto Sans Semi Bold" pitchFamily="34" charset="-122"/>
                <a:cs typeface="Calibri" panose="020F0502020204030204" pitchFamily="34" charset="0"/>
              </a:rPr>
              <a:t>Converted</a:t>
            </a:r>
            <a:endParaRPr lang="en-US" sz="1850" b="1" dirty="0">
              <a:latin typeface="Calibri" panose="020F0502020204030204" pitchFamily="34" charset="0"/>
            </a:endParaRPr>
          </a:p>
        </p:txBody>
      </p:sp>
      <p:sp>
        <p:nvSpPr>
          <p:cNvPr id="6" name="Text 3"/>
          <p:cNvSpPr/>
          <p:nvPr/>
        </p:nvSpPr>
        <p:spPr>
          <a:xfrm>
            <a:off x="6280190" y="3237905"/>
            <a:ext cx="7556421" cy="308372"/>
          </a:xfrm>
          <a:prstGeom prst="rect">
            <a:avLst/>
          </a:prstGeom>
          <a:noFill/>
          <a:ln/>
        </p:spPr>
        <p:txBody>
          <a:bodyPr wrap="none" lIns="0" tIns="0" rIns="0" bIns="0" rtlCol="0" anchor="t"/>
          <a:lstStyle/>
          <a:p>
            <a:pPr marL="0" indent="0" algn="ctr">
              <a:lnSpc>
                <a:spcPts val="2400"/>
              </a:lnSpc>
              <a:buNone/>
            </a:pPr>
            <a:r>
              <a:rPr lang="en-US" sz="1500" dirty="0">
                <a:solidFill>
                  <a:srgbClr val="3B3535"/>
                </a:solidFill>
                <a:latin typeface="Calibri" panose="020F0502020204030204" pitchFamily="34" charset="0"/>
                <a:ea typeface="Sora" pitchFamily="34" charset="-122"/>
                <a:cs typeface="Calibri" panose="020F0502020204030204" pitchFamily="34" charset="0"/>
              </a:rPr>
              <a:t>Users who subscribed</a:t>
            </a:r>
            <a:endParaRPr lang="en-US" sz="1500" b="1" dirty="0">
              <a:latin typeface="Calibri" panose="020F0502020204030204" pitchFamily="34" charset="0"/>
            </a:endParaRPr>
          </a:p>
        </p:txBody>
      </p:sp>
      <p:sp>
        <p:nvSpPr>
          <p:cNvPr id="7" name="Text 4"/>
          <p:cNvSpPr/>
          <p:nvPr/>
        </p:nvSpPr>
        <p:spPr>
          <a:xfrm>
            <a:off x="6280190" y="4221004"/>
            <a:ext cx="7556421" cy="636151"/>
          </a:xfrm>
          <a:prstGeom prst="rect">
            <a:avLst/>
          </a:prstGeom>
          <a:noFill/>
          <a:ln/>
        </p:spPr>
        <p:txBody>
          <a:bodyPr wrap="none" lIns="0" tIns="0" rIns="0" bIns="0" rtlCol="0" anchor="t"/>
          <a:lstStyle/>
          <a:p>
            <a:pPr marL="0" indent="0" algn="ctr">
              <a:lnSpc>
                <a:spcPts val="5000"/>
              </a:lnSpc>
              <a:buNone/>
            </a:pPr>
            <a:r>
              <a:rPr lang="en-US" sz="5000" b="1" dirty="0">
                <a:solidFill>
                  <a:srgbClr val="3B3535"/>
                </a:solidFill>
                <a:latin typeface="Calibri" panose="020F0502020204030204" pitchFamily="34" charset="0"/>
                <a:ea typeface="Noto Sans Semi Bold" pitchFamily="34" charset="-122"/>
                <a:cs typeface="Calibri" panose="020F0502020204030204" pitchFamily="34" charset="0"/>
              </a:rPr>
              <a:t>46%</a:t>
            </a:r>
            <a:endParaRPr lang="en-US" sz="5000" b="1" dirty="0">
              <a:latin typeface="Calibri" panose="020F0502020204030204" pitchFamily="34" charset="0"/>
            </a:endParaRPr>
          </a:p>
        </p:txBody>
      </p:sp>
      <p:sp>
        <p:nvSpPr>
          <p:cNvPr id="8" name="Text 5"/>
          <p:cNvSpPr/>
          <p:nvPr/>
        </p:nvSpPr>
        <p:spPr>
          <a:xfrm>
            <a:off x="8853368" y="5098018"/>
            <a:ext cx="2409944" cy="301228"/>
          </a:xfrm>
          <a:prstGeom prst="rect">
            <a:avLst/>
          </a:prstGeom>
          <a:noFill/>
          <a:ln/>
        </p:spPr>
        <p:txBody>
          <a:bodyPr wrap="none" lIns="0" tIns="0" rIns="0" bIns="0" rtlCol="0" anchor="t"/>
          <a:lstStyle/>
          <a:p>
            <a:pPr marL="0" indent="0" algn="ctr">
              <a:lnSpc>
                <a:spcPts val="2350"/>
              </a:lnSpc>
              <a:buNone/>
            </a:pPr>
            <a:r>
              <a:rPr lang="en-US" sz="1850" b="1" dirty="0">
                <a:solidFill>
                  <a:srgbClr val="3B3535"/>
                </a:solidFill>
                <a:latin typeface="Calibri" panose="020F0502020204030204" pitchFamily="34" charset="0"/>
                <a:ea typeface="Noto Sans Semi Bold" pitchFamily="34" charset="-122"/>
                <a:cs typeface="Calibri" panose="020F0502020204030204" pitchFamily="34" charset="0"/>
              </a:rPr>
              <a:t>Not Converted</a:t>
            </a:r>
            <a:endParaRPr lang="en-US" sz="1850" b="1" dirty="0">
              <a:latin typeface="Calibri" panose="020F0502020204030204" pitchFamily="34" charset="0"/>
            </a:endParaRPr>
          </a:p>
        </p:txBody>
      </p:sp>
      <p:sp>
        <p:nvSpPr>
          <p:cNvPr id="9" name="Text 6"/>
          <p:cNvSpPr/>
          <p:nvPr/>
        </p:nvSpPr>
        <p:spPr>
          <a:xfrm>
            <a:off x="6280190" y="5514856"/>
            <a:ext cx="7556421" cy="308372"/>
          </a:xfrm>
          <a:prstGeom prst="rect">
            <a:avLst/>
          </a:prstGeom>
          <a:noFill/>
          <a:ln/>
        </p:spPr>
        <p:txBody>
          <a:bodyPr wrap="none" lIns="0" tIns="0" rIns="0" bIns="0" rtlCol="0" anchor="t"/>
          <a:lstStyle/>
          <a:p>
            <a:pPr marL="0" indent="0" algn="ctr">
              <a:lnSpc>
                <a:spcPts val="2400"/>
              </a:lnSpc>
              <a:buNone/>
            </a:pPr>
            <a:r>
              <a:rPr lang="en-US" sz="1500" dirty="0">
                <a:solidFill>
                  <a:srgbClr val="3B3535"/>
                </a:solidFill>
                <a:latin typeface="Calibri" panose="020F0502020204030204" pitchFamily="34" charset="0"/>
                <a:ea typeface="Sora" pitchFamily="34" charset="-122"/>
                <a:cs typeface="Calibri" panose="020F0502020204030204" pitchFamily="34" charset="0"/>
              </a:rPr>
              <a:t>Users who did not subscribe</a:t>
            </a:r>
            <a:endParaRPr lang="en-US" sz="1500" b="1" dirty="0">
              <a:latin typeface="Calibri" panose="020F0502020204030204" pitchFamily="34" charset="0"/>
            </a:endParaRPr>
          </a:p>
        </p:txBody>
      </p:sp>
      <p:sp>
        <p:nvSpPr>
          <p:cNvPr id="10" name="Text 7"/>
          <p:cNvSpPr/>
          <p:nvPr/>
        </p:nvSpPr>
        <p:spPr>
          <a:xfrm>
            <a:off x="503584" y="6040041"/>
            <a:ext cx="13333028" cy="1835943"/>
          </a:xfrm>
          <a:prstGeom prst="rect">
            <a:avLst/>
          </a:prstGeom>
          <a:noFill/>
          <a:ln/>
        </p:spPr>
        <p:txBody>
          <a:bodyPr wrap="square" lIns="0" tIns="0" rIns="0" bIns="0" rtlCol="0" anchor="t"/>
          <a:lstStyle/>
          <a:p>
            <a:pPr marL="0" indent="0" algn="l">
              <a:lnSpc>
                <a:spcPct val="150000"/>
              </a:lnSpc>
              <a:buNone/>
            </a:pPr>
            <a:r>
              <a:rPr lang="en-US" sz="2400" dirty="0">
                <a:solidFill>
                  <a:srgbClr val="3B3535"/>
                </a:solidFill>
                <a:latin typeface="Calibri" panose="020F0502020204030204" pitchFamily="34" charset="0"/>
                <a:ea typeface="Sora" pitchFamily="34" charset="-122"/>
                <a:cs typeface="Calibri" panose="020F0502020204030204" pitchFamily="34" charset="0"/>
              </a:rPr>
              <a:t>Overall, the experiment showed a positive conversion rate with more users subscribing (54%) than not subscribing (46%). This suggests generally effective landing pages, but further analysis is needed to determine which version performs better.</a:t>
            </a:r>
            <a:endParaRPr lang="en-US" sz="2400" b="1" dirty="0">
              <a:latin typeface="Calibri" panose="020F0502020204030204" pitchFamily="34" charset="0"/>
            </a:endParaRPr>
          </a:p>
        </p:txBody>
      </p:sp>
      <p:pic>
        <p:nvPicPr>
          <p:cNvPr id="11" name="Picture 10">
            <a:extLst>
              <a:ext uri="{FF2B5EF4-FFF2-40B4-BE49-F238E27FC236}">
                <a16:creationId xmlns:a16="http://schemas.microsoft.com/office/drawing/2014/main" id="{E92B6D1A-90EF-A405-7933-62CB17F18C43}"/>
              </a:ext>
            </a:extLst>
          </p:cNvPr>
          <p:cNvPicPr>
            <a:picLocks noChangeAspect="1"/>
          </p:cNvPicPr>
          <p:nvPr/>
        </p:nvPicPr>
        <p:blipFill>
          <a:blip r:embed="rId3"/>
          <a:stretch>
            <a:fillRect/>
          </a:stretch>
        </p:blipFill>
        <p:spPr>
          <a:xfrm>
            <a:off x="0" y="1544241"/>
            <a:ext cx="5880100" cy="4495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E4750E-CC52-794D-C6F3-F83D1F24CFAB}"/>
              </a:ext>
            </a:extLst>
          </p:cNvPr>
          <p:cNvSpPr txBox="1"/>
          <p:nvPr/>
        </p:nvSpPr>
        <p:spPr>
          <a:xfrm>
            <a:off x="578818" y="-46352"/>
            <a:ext cx="13555586" cy="707886"/>
          </a:xfrm>
          <a:prstGeom prst="rect">
            <a:avLst/>
          </a:prstGeom>
          <a:noFill/>
        </p:spPr>
        <p:txBody>
          <a:bodyPr wrap="square">
            <a:spAutoFit/>
          </a:bodyPr>
          <a:lstStyle/>
          <a:p>
            <a:r>
              <a:rPr lang="en-AE" sz="4000" b="1" dirty="0"/>
              <a:t>Bivariate Analysis - Landing Page vs Time Spent on the Page</a:t>
            </a:r>
          </a:p>
        </p:txBody>
      </p:sp>
      <p:pic>
        <p:nvPicPr>
          <p:cNvPr id="4" name="Picture 3">
            <a:extLst>
              <a:ext uri="{FF2B5EF4-FFF2-40B4-BE49-F238E27FC236}">
                <a16:creationId xmlns:a16="http://schemas.microsoft.com/office/drawing/2014/main" id="{F2467266-72B9-7AA8-6F83-21A4419A86EB}"/>
              </a:ext>
            </a:extLst>
          </p:cNvPr>
          <p:cNvPicPr>
            <a:picLocks noChangeAspect="1"/>
          </p:cNvPicPr>
          <p:nvPr/>
        </p:nvPicPr>
        <p:blipFill>
          <a:blip r:embed="rId2"/>
          <a:srcRect t="3210"/>
          <a:stretch/>
        </p:blipFill>
        <p:spPr>
          <a:xfrm>
            <a:off x="221973" y="1391479"/>
            <a:ext cx="7772400" cy="4482130"/>
          </a:xfrm>
          <a:prstGeom prst="rect">
            <a:avLst/>
          </a:prstGeom>
        </p:spPr>
      </p:pic>
      <p:graphicFrame>
        <p:nvGraphicFramePr>
          <p:cNvPr id="5" name="Table 4">
            <a:extLst>
              <a:ext uri="{FF2B5EF4-FFF2-40B4-BE49-F238E27FC236}">
                <a16:creationId xmlns:a16="http://schemas.microsoft.com/office/drawing/2014/main" id="{27D99601-7243-6E05-FFCC-6B68264631C7}"/>
              </a:ext>
            </a:extLst>
          </p:cNvPr>
          <p:cNvGraphicFramePr>
            <a:graphicFrameLocks noGrp="1"/>
          </p:cNvGraphicFramePr>
          <p:nvPr>
            <p:extLst>
              <p:ext uri="{D42A27DB-BD31-4B8C-83A1-F6EECF244321}">
                <p14:modId xmlns:p14="http://schemas.microsoft.com/office/powerpoint/2010/main" val="3023944022"/>
              </p:ext>
            </p:extLst>
          </p:nvPr>
        </p:nvGraphicFramePr>
        <p:xfrm>
          <a:off x="7885042" y="951876"/>
          <a:ext cx="6149009" cy="4921733"/>
        </p:xfrm>
        <a:graphic>
          <a:graphicData uri="http://schemas.openxmlformats.org/drawingml/2006/table">
            <a:tbl>
              <a:tblPr>
                <a:tableStyleId>{8799B23B-EC83-4686-B30A-512413B5E67A}</a:tableStyleId>
              </a:tblPr>
              <a:tblGrid>
                <a:gridCol w="1647213">
                  <a:extLst>
                    <a:ext uri="{9D8B030D-6E8A-4147-A177-3AD203B41FA5}">
                      <a16:colId xmlns:a16="http://schemas.microsoft.com/office/drawing/2014/main" val="2268200905"/>
                    </a:ext>
                  </a:extLst>
                </a:gridCol>
                <a:gridCol w="4501796">
                  <a:extLst>
                    <a:ext uri="{9D8B030D-6E8A-4147-A177-3AD203B41FA5}">
                      <a16:colId xmlns:a16="http://schemas.microsoft.com/office/drawing/2014/main" val="696727701"/>
                    </a:ext>
                  </a:extLst>
                </a:gridCol>
              </a:tblGrid>
              <a:tr h="517076">
                <a:tc>
                  <a:txBody>
                    <a:bodyPr/>
                    <a:lstStyle/>
                    <a:p>
                      <a:pPr>
                        <a:buNone/>
                      </a:pPr>
                      <a:r>
                        <a:rPr lang="en-US" b="1"/>
                        <a:t>Observation</a:t>
                      </a:r>
                      <a:endParaRPr lang="en-US"/>
                    </a:p>
                  </a:txBody>
                  <a:tcPr anchor="ctr"/>
                </a:tc>
                <a:tc>
                  <a:txBody>
                    <a:bodyPr/>
                    <a:lstStyle/>
                    <a:p>
                      <a:pPr>
                        <a:buNone/>
                      </a:pPr>
                      <a:r>
                        <a:rPr lang="en-US" b="1"/>
                        <a:t>Interpretation</a:t>
                      </a:r>
                      <a:endParaRPr lang="en-US"/>
                    </a:p>
                  </a:txBody>
                  <a:tcPr anchor="ctr"/>
                </a:tc>
                <a:extLst>
                  <a:ext uri="{0D108BD9-81ED-4DB2-BD59-A6C34878D82A}">
                    <a16:rowId xmlns:a16="http://schemas.microsoft.com/office/drawing/2014/main" val="2909971392"/>
                  </a:ext>
                </a:extLst>
              </a:tr>
              <a:tr h="904881">
                <a:tc>
                  <a:txBody>
                    <a:bodyPr/>
                    <a:lstStyle/>
                    <a:p>
                      <a:pPr>
                        <a:buNone/>
                      </a:pPr>
                      <a:r>
                        <a:rPr lang="en-US" b="1" dirty="0"/>
                        <a:t>Higher Median for New Page</a:t>
                      </a:r>
                    </a:p>
                  </a:txBody>
                  <a:tcPr anchor="ctr"/>
                </a:tc>
                <a:tc>
                  <a:txBody>
                    <a:bodyPr/>
                    <a:lstStyle/>
                    <a:p>
                      <a:pPr>
                        <a:buNone/>
                      </a:pPr>
                      <a:r>
                        <a:rPr lang="en-US" b="0"/>
                        <a:t>Users tend to spend more time on the new landing page (median shifted upward).</a:t>
                      </a:r>
                    </a:p>
                  </a:txBody>
                  <a:tcPr anchor="ctr"/>
                </a:tc>
                <a:extLst>
                  <a:ext uri="{0D108BD9-81ED-4DB2-BD59-A6C34878D82A}">
                    <a16:rowId xmlns:a16="http://schemas.microsoft.com/office/drawing/2014/main" val="3246005404"/>
                  </a:ext>
                </a:extLst>
              </a:tr>
              <a:tr h="904881">
                <a:tc>
                  <a:txBody>
                    <a:bodyPr/>
                    <a:lstStyle/>
                    <a:p>
                      <a:pPr>
                        <a:buNone/>
                      </a:pPr>
                      <a:r>
                        <a:rPr lang="en-US" b="1" dirty="0"/>
                        <a:t>Less Spread in New Page</a:t>
                      </a:r>
                    </a:p>
                  </a:txBody>
                  <a:tcPr anchor="ctr"/>
                </a:tc>
                <a:tc>
                  <a:txBody>
                    <a:bodyPr/>
                    <a:lstStyle/>
                    <a:p>
                      <a:pPr>
                        <a:buNone/>
                      </a:pPr>
                      <a:r>
                        <a:rPr lang="en-US" b="0" dirty="0"/>
                        <a:t>The interquartile range (IQR) is narrower, indicating more consistent engagement on the new page.</a:t>
                      </a:r>
                    </a:p>
                  </a:txBody>
                  <a:tcPr anchor="ctr"/>
                </a:tc>
                <a:extLst>
                  <a:ext uri="{0D108BD9-81ED-4DB2-BD59-A6C34878D82A}">
                    <a16:rowId xmlns:a16="http://schemas.microsoft.com/office/drawing/2014/main" val="1470664306"/>
                  </a:ext>
                </a:extLst>
              </a:tr>
              <a:tr h="1292688">
                <a:tc>
                  <a:txBody>
                    <a:bodyPr/>
                    <a:lstStyle/>
                    <a:p>
                      <a:pPr>
                        <a:buNone/>
                      </a:pPr>
                      <a:r>
                        <a:rPr lang="en-US" b="1" dirty="0"/>
                        <a:t>Outliers</a:t>
                      </a:r>
                    </a:p>
                  </a:txBody>
                  <a:tcPr anchor="ctr"/>
                </a:tc>
                <a:tc>
                  <a:txBody>
                    <a:bodyPr/>
                    <a:lstStyle/>
                    <a:p>
                      <a:pPr>
                        <a:buNone/>
                      </a:pPr>
                      <a:r>
                        <a:rPr lang="en-US" b="0"/>
                        <a:t>A few users spent unusually high or low time (dots above/below the whiskers), which is normal in user behavior data.</a:t>
                      </a:r>
                    </a:p>
                  </a:txBody>
                  <a:tcPr anchor="ctr"/>
                </a:tc>
                <a:extLst>
                  <a:ext uri="{0D108BD9-81ED-4DB2-BD59-A6C34878D82A}">
                    <a16:rowId xmlns:a16="http://schemas.microsoft.com/office/drawing/2014/main" val="835949720"/>
                  </a:ext>
                </a:extLst>
              </a:tr>
              <a:tr h="1292688">
                <a:tc>
                  <a:txBody>
                    <a:bodyPr/>
                    <a:lstStyle/>
                    <a:p>
                      <a:pPr>
                        <a:buNone/>
                      </a:pPr>
                      <a:r>
                        <a:rPr lang="en-US" b="1" dirty="0"/>
                        <a:t>Higher Overall Distribution</a:t>
                      </a:r>
                    </a:p>
                  </a:txBody>
                  <a:tcPr anchor="ctr"/>
                </a:tc>
                <a:tc>
                  <a:txBody>
                    <a:bodyPr/>
                    <a:lstStyle/>
                    <a:p>
                      <a:pPr>
                        <a:buNone/>
                      </a:pPr>
                      <a:r>
                        <a:rPr lang="en-US" b="0" dirty="0"/>
                        <a:t>The new page’s entire box is shifted upward compared to the old — not just the median, but also Q1 and Q3.</a:t>
                      </a:r>
                    </a:p>
                  </a:txBody>
                  <a:tcPr anchor="ctr"/>
                </a:tc>
                <a:extLst>
                  <a:ext uri="{0D108BD9-81ED-4DB2-BD59-A6C34878D82A}">
                    <a16:rowId xmlns:a16="http://schemas.microsoft.com/office/drawing/2014/main" val="3141268110"/>
                  </a:ext>
                </a:extLst>
              </a:tr>
            </a:tbl>
          </a:graphicData>
        </a:graphic>
      </p:graphicFrame>
      <p:sp>
        <p:nvSpPr>
          <p:cNvPr id="7" name="TextBox 6">
            <a:extLst>
              <a:ext uri="{FF2B5EF4-FFF2-40B4-BE49-F238E27FC236}">
                <a16:creationId xmlns:a16="http://schemas.microsoft.com/office/drawing/2014/main" id="{BA09C1FF-9CFC-F494-A30C-89A885033505}"/>
              </a:ext>
            </a:extLst>
          </p:cNvPr>
          <p:cNvSpPr txBox="1"/>
          <p:nvPr/>
        </p:nvSpPr>
        <p:spPr>
          <a:xfrm>
            <a:off x="679172" y="6260203"/>
            <a:ext cx="13354879" cy="1697068"/>
          </a:xfrm>
          <a:prstGeom prst="rect">
            <a:avLst/>
          </a:prstGeom>
          <a:noFill/>
        </p:spPr>
        <p:txBody>
          <a:bodyPr wrap="square">
            <a:spAutoFit/>
          </a:bodyPr>
          <a:lstStyle/>
          <a:p>
            <a:pPr>
              <a:lnSpc>
                <a:spcPct val="150000"/>
              </a:lnSpc>
            </a:pPr>
            <a:r>
              <a:rPr lang="en-US" sz="2400" dirty="0"/>
              <a:t>Overall conclusion. The new landing page appears to increase average user engagement and makes user behavior more consistent. This visual supports the t-test result which showed that the increase in time spent was statistically significant</a:t>
            </a:r>
            <a:r>
              <a:rPr lang="en-US" dirty="0"/>
              <a:t>. </a:t>
            </a:r>
            <a:endParaRPr lang="en-AE" dirty="0"/>
          </a:p>
        </p:txBody>
      </p:sp>
    </p:spTree>
    <p:extLst>
      <p:ext uri="{BB962C8B-B14F-4D97-AF65-F5344CB8AC3E}">
        <p14:creationId xmlns:p14="http://schemas.microsoft.com/office/powerpoint/2010/main" val="3881950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A0DAE-A900-A8DE-1E97-BF99F7325AB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193FA43-7019-96C3-6F04-1B08809E6CA7}"/>
              </a:ext>
            </a:extLst>
          </p:cNvPr>
          <p:cNvSpPr txBox="1"/>
          <p:nvPr/>
        </p:nvSpPr>
        <p:spPr>
          <a:xfrm>
            <a:off x="470916" y="0"/>
            <a:ext cx="14757991" cy="707886"/>
          </a:xfrm>
          <a:prstGeom prst="rect">
            <a:avLst/>
          </a:prstGeom>
          <a:noFill/>
        </p:spPr>
        <p:txBody>
          <a:bodyPr wrap="square">
            <a:spAutoFit/>
          </a:bodyPr>
          <a:lstStyle/>
          <a:p>
            <a:pPr algn="l"/>
            <a:r>
              <a:rPr lang="en-AE" sz="4000" b="1" dirty="0"/>
              <a:t>Bivariate Analysis - </a:t>
            </a:r>
            <a:r>
              <a:rPr lang="en-US" sz="4000" dirty="0">
                <a:effectLst/>
                <a:latin typeface="Calibri" panose="020F0502020204030204" pitchFamily="34" charset="0"/>
              </a:rPr>
              <a:t>Conversion Status vs Time Spent on the Page</a:t>
            </a:r>
          </a:p>
        </p:txBody>
      </p:sp>
      <p:graphicFrame>
        <p:nvGraphicFramePr>
          <p:cNvPr id="5" name="Table 4">
            <a:extLst>
              <a:ext uri="{FF2B5EF4-FFF2-40B4-BE49-F238E27FC236}">
                <a16:creationId xmlns:a16="http://schemas.microsoft.com/office/drawing/2014/main" id="{774A3CE8-340D-707C-1EF4-1BAA3CC039C8}"/>
              </a:ext>
            </a:extLst>
          </p:cNvPr>
          <p:cNvGraphicFramePr>
            <a:graphicFrameLocks noGrp="1"/>
          </p:cNvGraphicFramePr>
          <p:nvPr>
            <p:extLst>
              <p:ext uri="{D42A27DB-BD31-4B8C-83A1-F6EECF244321}">
                <p14:modId xmlns:p14="http://schemas.microsoft.com/office/powerpoint/2010/main" val="2725478856"/>
              </p:ext>
            </p:extLst>
          </p:nvPr>
        </p:nvGraphicFramePr>
        <p:xfrm>
          <a:off x="5764697" y="972908"/>
          <a:ext cx="8203094" cy="4433979"/>
        </p:xfrm>
        <a:graphic>
          <a:graphicData uri="http://schemas.openxmlformats.org/drawingml/2006/table">
            <a:tbl>
              <a:tblPr>
                <a:tableStyleId>{8799B23B-EC83-4686-B30A-512413B5E67A}</a:tableStyleId>
              </a:tblPr>
              <a:tblGrid>
                <a:gridCol w="2197467">
                  <a:extLst>
                    <a:ext uri="{9D8B030D-6E8A-4147-A177-3AD203B41FA5}">
                      <a16:colId xmlns:a16="http://schemas.microsoft.com/office/drawing/2014/main" val="2268200905"/>
                    </a:ext>
                  </a:extLst>
                </a:gridCol>
                <a:gridCol w="6005627">
                  <a:extLst>
                    <a:ext uri="{9D8B030D-6E8A-4147-A177-3AD203B41FA5}">
                      <a16:colId xmlns:a16="http://schemas.microsoft.com/office/drawing/2014/main" val="696727701"/>
                    </a:ext>
                  </a:extLst>
                </a:gridCol>
              </a:tblGrid>
              <a:tr h="466735">
                <a:tc>
                  <a:txBody>
                    <a:bodyPr/>
                    <a:lstStyle/>
                    <a:p>
                      <a:pPr>
                        <a:buNone/>
                      </a:pPr>
                      <a:r>
                        <a:rPr lang="en-US" b="1"/>
                        <a:t>Observation</a:t>
                      </a:r>
                      <a:endParaRPr lang="en-US"/>
                    </a:p>
                  </a:txBody>
                  <a:tcPr anchor="ctr"/>
                </a:tc>
                <a:tc>
                  <a:txBody>
                    <a:bodyPr/>
                    <a:lstStyle/>
                    <a:p>
                      <a:pPr>
                        <a:buNone/>
                      </a:pPr>
                      <a:r>
                        <a:rPr lang="en-US" b="1"/>
                        <a:t>Interpretation</a:t>
                      </a:r>
                      <a:endParaRPr lang="en-US"/>
                    </a:p>
                  </a:txBody>
                  <a:tcPr anchor="ctr"/>
                </a:tc>
                <a:extLst>
                  <a:ext uri="{0D108BD9-81ED-4DB2-BD59-A6C34878D82A}">
                    <a16:rowId xmlns:a16="http://schemas.microsoft.com/office/drawing/2014/main" val="2909971392"/>
                  </a:ext>
                </a:extLst>
              </a:tr>
              <a:tr h="816785">
                <a:tc>
                  <a:txBody>
                    <a:bodyPr/>
                    <a:lstStyle/>
                    <a:p>
                      <a:pPr>
                        <a:buNone/>
                      </a:pPr>
                      <a:r>
                        <a:rPr lang="en-US" b="1" dirty="0"/>
                        <a:t>Higher Median for Converters</a:t>
                      </a:r>
                      <a:endParaRPr lang="en-US" dirty="0"/>
                    </a:p>
                  </a:txBody>
                  <a:tcPr anchor="ctr"/>
                </a:tc>
                <a:tc>
                  <a:txBody>
                    <a:bodyPr/>
                    <a:lstStyle/>
                    <a:p>
                      <a:pPr>
                        <a:buNone/>
                      </a:pPr>
                      <a:r>
                        <a:rPr lang="en-US" b="0" dirty="0"/>
                        <a:t>Users who converted spent more time on the page (median approx. 6.8) than those who didn’t (Approx. 4.0).</a:t>
                      </a:r>
                    </a:p>
                  </a:txBody>
                  <a:tcPr anchor="ctr"/>
                </a:tc>
                <a:extLst>
                  <a:ext uri="{0D108BD9-81ED-4DB2-BD59-A6C34878D82A}">
                    <a16:rowId xmlns:a16="http://schemas.microsoft.com/office/drawing/2014/main" val="3246005404"/>
                  </a:ext>
                </a:extLst>
              </a:tr>
              <a:tr h="816785">
                <a:tc>
                  <a:txBody>
                    <a:bodyPr/>
                    <a:lstStyle/>
                    <a:p>
                      <a:pPr>
                        <a:buNone/>
                      </a:pPr>
                      <a:r>
                        <a:rPr lang="en-US" b="1" dirty="0"/>
                        <a:t>Greater Upper Range in ‘Yes’ Group</a:t>
                      </a:r>
                      <a:endParaRPr lang="en-US" dirty="0"/>
                    </a:p>
                  </a:txBody>
                  <a:tcPr anchor="ctr"/>
                </a:tc>
                <a:tc>
                  <a:txBody>
                    <a:bodyPr/>
                    <a:lstStyle/>
                    <a:p>
                      <a:pPr>
                        <a:buNone/>
                      </a:pPr>
                      <a:r>
                        <a:rPr lang="en-US" b="0" dirty="0"/>
                        <a:t>Converted users not only spent more time, but also had more high-end engagement (Q3 is higher).</a:t>
                      </a:r>
                    </a:p>
                  </a:txBody>
                  <a:tcPr anchor="ctr"/>
                </a:tc>
                <a:extLst>
                  <a:ext uri="{0D108BD9-81ED-4DB2-BD59-A6C34878D82A}">
                    <a16:rowId xmlns:a16="http://schemas.microsoft.com/office/drawing/2014/main" val="1470664306"/>
                  </a:ext>
                </a:extLst>
              </a:tr>
              <a:tr h="1166837">
                <a:tc>
                  <a:txBody>
                    <a:bodyPr/>
                    <a:lstStyle/>
                    <a:p>
                      <a:pPr>
                        <a:buNone/>
                      </a:pPr>
                      <a:r>
                        <a:rPr lang="en-US" b="1" dirty="0"/>
                        <a:t>Tighter IQR in ‘Yes’ Group</a:t>
                      </a:r>
                      <a:endParaRPr lang="en-US" dirty="0"/>
                    </a:p>
                  </a:txBody>
                  <a:tcPr anchor="ctr"/>
                </a:tc>
                <a:tc>
                  <a:txBody>
                    <a:bodyPr/>
                    <a:lstStyle/>
                    <a:p>
                      <a:pPr>
                        <a:buNone/>
                      </a:pPr>
                      <a:r>
                        <a:rPr lang="en-US" b="0"/>
                        <a:t>Time spent by converters is more concentrated, suggesting a typical engagement pattern before conversion.</a:t>
                      </a:r>
                    </a:p>
                  </a:txBody>
                  <a:tcPr anchor="ctr"/>
                </a:tc>
                <a:extLst>
                  <a:ext uri="{0D108BD9-81ED-4DB2-BD59-A6C34878D82A}">
                    <a16:rowId xmlns:a16="http://schemas.microsoft.com/office/drawing/2014/main" val="835949720"/>
                  </a:ext>
                </a:extLst>
              </a:tr>
              <a:tr h="1166837">
                <a:tc>
                  <a:txBody>
                    <a:bodyPr/>
                    <a:lstStyle/>
                    <a:p>
                      <a:pPr>
                        <a:buNone/>
                      </a:pPr>
                      <a:r>
                        <a:rPr lang="en-US" b="1" dirty="0"/>
                        <a:t>Outliers in Both Groups</a:t>
                      </a:r>
                      <a:endParaRPr lang="en-US" dirty="0"/>
                    </a:p>
                  </a:txBody>
                  <a:tcPr anchor="ctr"/>
                </a:tc>
                <a:tc>
                  <a:txBody>
                    <a:bodyPr/>
                    <a:lstStyle/>
                    <a:p>
                      <a:pPr>
                        <a:buNone/>
                      </a:pPr>
                      <a:r>
                        <a:rPr lang="en-US" b="0" dirty="0"/>
                        <a:t>Normal behavior — but doesn’t distort the conclusion due to the robust medians and IQR.</a:t>
                      </a:r>
                    </a:p>
                  </a:txBody>
                  <a:tcPr anchor="ctr"/>
                </a:tc>
                <a:extLst>
                  <a:ext uri="{0D108BD9-81ED-4DB2-BD59-A6C34878D82A}">
                    <a16:rowId xmlns:a16="http://schemas.microsoft.com/office/drawing/2014/main" val="3141268110"/>
                  </a:ext>
                </a:extLst>
              </a:tr>
            </a:tbl>
          </a:graphicData>
        </a:graphic>
      </p:graphicFrame>
      <p:pic>
        <p:nvPicPr>
          <p:cNvPr id="2" name="Picture 1">
            <a:extLst>
              <a:ext uri="{FF2B5EF4-FFF2-40B4-BE49-F238E27FC236}">
                <a16:creationId xmlns:a16="http://schemas.microsoft.com/office/drawing/2014/main" id="{4BA73FC2-8A21-3643-0D02-F41F58A9AAA6}"/>
              </a:ext>
            </a:extLst>
          </p:cNvPr>
          <p:cNvPicPr>
            <a:picLocks noChangeAspect="1"/>
          </p:cNvPicPr>
          <p:nvPr/>
        </p:nvPicPr>
        <p:blipFill>
          <a:blip r:embed="rId2"/>
          <a:stretch>
            <a:fillRect/>
          </a:stretch>
        </p:blipFill>
        <p:spPr>
          <a:xfrm>
            <a:off x="225287" y="1205946"/>
            <a:ext cx="4664765" cy="4620055"/>
          </a:xfrm>
          <a:prstGeom prst="rect">
            <a:avLst/>
          </a:prstGeom>
        </p:spPr>
      </p:pic>
      <p:sp>
        <p:nvSpPr>
          <p:cNvPr id="7" name="TextBox 6">
            <a:extLst>
              <a:ext uri="{FF2B5EF4-FFF2-40B4-BE49-F238E27FC236}">
                <a16:creationId xmlns:a16="http://schemas.microsoft.com/office/drawing/2014/main" id="{CC0BC7B0-1EAE-7FC2-7B4E-9493BE532672}"/>
              </a:ext>
            </a:extLst>
          </p:cNvPr>
          <p:cNvSpPr txBox="1"/>
          <p:nvPr/>
        </p:nvSpPr>
        <p:spPr>
          <a:xfrm>
            <a:off x="490331" y="5826001"/>
            <a:ext cx="13477460" cy="2352952"/>
          </a:xfrm>
          <a:prstGeom prst="rect">
            <a:avLst/>
          </a:prstGeom>
          <a:noFill/>
        </p:spPr>
        <p:txBody>
          <a:bodyPr wrap="square">
            <a:spAutoFit/>
          </a:bodyPr>
          <a:lstStyle/>
          <a:p>
            <a:pPr>
              <a:lnSpc>
                <a:spcPct val="150000"/>
              </a:lnSpc>
              <a:buNone/>
            </a:pPr>
            <a:r>
              <a:rPr lang="en-US" sz="2000" dirty="0"/>
              <a:t>Overall Conclusion: There is a positive association between time spent on the page and the likelihood of conversion. Users who spend more time on the landing page are more likely to convert. </a:t>
            </a:r>
            <a:br>
              <a:rPr lang="en-US" sz="2000" dirty="0"/>
            </a:br>
            <a:r>
              <a:rPr lang="en-US" sz="2000" dirty="0"/>
              <a:t>This supports potential strategies like:</a:t>
            </a:r>
          </a:p>
          <a:p>
            <a:pPr marL="285750" indent="-285750">
              <a:lnSpc>
                <a:spcPct val="150000"/>
              </a:lnSpc>
              <a:buFont typeface="Wingdings" pitchFamily="2" charset="2"/>
              <a:buChar char="Ø"/>
            </a:pPr>
            <a:r>
              <a:rPr lang="en-US" sz="2000" dirty="0" err="1"/>
              <a:t>Optimising</a:t>
            </a:r>
            <a:r>
              <a:rPr lang="en-US" sz="2000" dirty="0"/>
              <a:t> content to </a:t>
            </a:r>
            <a:r>
              <a:rPr lang="en-US" sz="2000" dirty="0">
                <a:highlight>
                  <a:srgbClr val="FFFF00"/>
                </a:highlight>
              </a:rPr>
              <a:t>hold attention longer</a:t>
            </a:r>
            <a:r>
              <a:rPr lang="en-US" sz="2000" dirty="0"/>
              <a:t>.</a:t>
            </a:r>
          </a:p>
          <a:p>
            <a:pPr marL="285750" indent="-285750">
              <a:lnSpc>
                <a:spcPct val="150000"/>
              </a:lnSpc>
              <a:buFont typeface="Wingdings" pitchFamily="2" charset="2"/>
              <a:buChar char="Ø"/>
            </a:pPr>
            <a:r>
              <a:rPr lang="en-US" sz="2000" dirty="0"/>
              <a:t>Tracking </a:t>
            </a:r>
            <a:r>
              <a:rPr lang="en-US" sz="2000" dirty="0">
                <a:highlight>
                  <a:srgbClr val="FFFF00"/>
                </a:highlight>
              </a:rPr>
              <a:t>scroll depth </a:t>
            </a:r>
            <a:r>
              <a:rPr lang="en-US" sz="2000" dirty="0"/>
              <a:t>or click interactions as part of a conversion funnel.</a:t>
            </a:r>
          </a:p>
        </p:txBody>
      </p:sp>
    </p:spTree>
    <p:extLst>
      <p:ext uri="{BB962C8B-B14F-4D97-AF65-F5344CB8AC3E}">
        <p14:creationId xmlns:p14="http://schemas.microsoft.com/office/powerpoint/2010/main" val="419995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DF52E-2F66-90F4-FE2D-A06BDA64527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83B4E42-0F72-F08E-C946-37A06AAFEE66}"/>
              </a:ext>
            </a:extLst>
          </p:cNvPr>
          <p:cNvSpPr txBox="1"/>
          <p:nvPr/>
        </p:nvSpPr>
        <p:spPr>
          <a:xfrm>
            <a:off x="203322" y="-11950"/>
            <a:ext cx="14435098" cy="707886"/>
          </a:xfrm>
          <a:prstGeom prst="rect">
            <a:avLst/>
          </a:prstGeom>
          <a:noFill/>
        </p:spPr>
        <p:txBody>
          <a:bodyPr wrap="square">
            <a:spAutoFit/>
          </a:bodyPr>
          <a:lstStyle/>
          <a:p>
            <a:pPr algn="l"/>
            <a:r>
              <a:rPr lang="en-AE" sz="4000" b="1" dirty="0"/>
              <a:t>Bivariate Analysis - </a:t>
            </a:r>
            <a:r>
              <a:rPr lang="en-US" sz="4000" dirty="0">
                <a:effectLst/>
                <a:latin typeface="Calibri" panose="020F0502020204030204" pitchFamily="34" charset="0"/>
              </a:rPr>
              <a:t>Language Preferred vs Time Spent on the Page</a:t>
            </a:r>
          </a:p>
        </p:txBody>
      </p:sp>
      <p:sp>
        <p:nvSpPr>
          <p:cNvPr id="7" name="TextBox 6">
            <a:extLst>
              <a:ext uri="{FF2B5EF4-FFF2-40B4-BE49-F238E27FC236}">
                <a16:creationId xmlns:a16="http://schemas.microsoft.com/office/drawing/2014/main" id="{EB374DE0-62F7-BED6-9E99-2B03CCA1F9CD}"/>
              </a:ext>
            </a:extLst>
          </p:cNvPr>
          <p:cNvSpPr txBox="1"/>
          <p:nvPr/>
        </p:nvSpPr>
        <p:spPr>
          <a:xfrm>
            <a:off x="4876800" y="1070595"/>
            <a:ext cx="7809186" cy="2352952"/>
          </a:xfrm>
          <a:prstGeom prst="rect">
            <a:avLst/>
          </a:prstGeom>
          <a:noFill/>
        </p:spPr>
        <p:txBody>
          <a:bodyPr wrap="square">
            <a:spAutoFit/>
          </a:bodyPr>
          <a:lstStyle/>
          <a:p>
            <a:pPr>
              <a:lnSpc>
                <a:spcPct val="150000"/>
              </a:lnSpc>
            </a:pPr>
            <a:r>
              <a:rPr lang="en-US" sz="2000" dirty="0"/>
              <a:t>All three language groups have </a:t>
            </a:r>
            <a:r>
              <a:rPr lang="en-US" sz="2000" b="1" dirty="0"/>
              <a:t>similar median time spent</a:t>
            </a:r>
            <a:r>
              <a:rPr lang="en-US" sz="2000" dirty="0"/>
              <a:t> (5.5–5.8 minutes).</a:t>
            </a:r>
          </a:p>
          <a:p>
            <a:pPr marL="342900" indent="-342900">
              <a:lnSpc>
                <a:spcPct val="150000"/>
              </a:lnSpc>
              <a:buFont typeface="Wingdings" pitchFamily="2" charset="2"/>
              <a:buChar char="Ø"/>
            </a:pPr>
            <a:r>
              <a:rPr lang="en-US" sz="2000" dirty="0"/>
              <a:t>The distributions overlap significantly, and no group stands out clearly.</a:t>
            </a:r>
          </a:p>
          <a:p>
            <a:pPr marL="342900" indent="-342900">
              <a:lnSpc>
                <a:spcPct val="150000"/>
              </a:lnSpc>
              <a:buFont typeface="Wingdings" pitchFamily="2" charset="2"/>
              <a:buChar char="Ø"/>
            </a:pPr>
            <a:r>
              <a:rPr lang="en-US" sz="2000" dirty="0"/>
              <a:t>French and English have more variability, while Spanish shows more consistent behavior.</a:t>
            </a:r>
          </a:p>
        </p:txBody>
      </p:sp>
      <p:pic>
        <p:nvPicPr>
          <p:cNvPr id="4" name="Picture 3">
            <a:extLst>
              <a:ext uri="{FF2B5EF4-FFF2-40B4-BE49-F238E27FC236}">
                <a16:creationId xmlns:a16="http://schemas.microsoft.com/office/drawing/2014/main" id="{AC91DA5E-6849-1238-1C4A-2FA6F114AB48}"/>
              </a:ext>
            </a:extLst>
          </p:cNvPr>
          <p:cNvPicPr>
            <a:picLocks noChangeAspect="1"/>
          </p:cNvPicPr>
          <p:nvPr/>
        </p:nvPicPr>
        <p:blipFill>
          <a:blip r:embed="rId2"/>
          <a:stretch>
            <a:fillRect/>
          </a:stretch>
        </p:blipFill>
        <p:spPr>
          <a:xfrm>
            <a:off x="97651" y="972907"/>
            <a:ext cx="4583679" cy="4433979"/>
          </a:xfrm>
          <a:prstGeom prst="rect">
            <a:avLst/>
          </a:prstGeom>
        </p:spPr>
      </p:pic>
      <p:graphicFrame>
        <p:nvGraphicFramePr>
          <p:cNvPr id="6" name="Table 5">
            <a:extLst>
              <a:ext uri="{FF2B5EF4-FFF2-40B4-BE49-F238E27FC236}">
                <a16:creationId xmlns:a16="http://schemas.microsoft.com/office/drawing/2014/main" id="{80E19F93-E52A-857F-98B0-FAE3D7BB0167}"/>
              </a:ext>
            </a:extLst>
          </p:cNvPr>
          <p:cNvGraphicFramePr>
            <a:graphicFrameLocks noGrp="1"/>
          </p:cNvGraphicFramePr>
          <p:nvPr>
            <p:extLst>
              <p:ext uri="{D42A27DB-BD31-4B8C-83A1-F6EECF244321}">
                <p14:modId xmlns:p14="http://schemas.microsoft.com/office/powerpoint/2010/main" val="2334844850"/>
              </p:ext>
            </p:extLst>
          </p:nvPr>
        </p:nvGraphicFramePr>
        <p:xfrm>
          <a:off x="595656" y="5960828"/>
          <a:ext cx="13650430" cy="1737360"/>
        </p:xfrm>
        <a:graphic>
          <a:graphicData uri="http://schemas.openxmlformats.org/drawingml/2006/table">
            <a:tbl>
              <a:tblPr>
                <a:tableStyleId>{EB344D84-9AFB-497E-A393-DC336BA19D2E}</a:tableStyleId>
              </a:tblPr>
              <a:tblGrid>
                <a:gridCol w="1471683">
                  <a:extLst>
                    <a:ext uri="{9D8B030D-6E8A-4147-A177-3AD203B41FA5}">
                      <a16:colId xmlns:a16="http://schemas.microsoft.com/office/drawing/2014/main" val="2580753876"/>
                    </a:ext>
                  </a:extLst>
                </a:gridCol>
                <a:gridCol w="3233530">
                  <a:extLst>
                    <a:ext uri="{9D8B030D-6E8A-4147-A177-3AD203B41FA5}">
                      <a16:colId xmlns:a16="http://schemas.microsoft.com/office/drawing/2014/main" val="355201768"/>
                    </a:ext>
                  </a:extLst>
                </a:gridCol>
                <a:gridCol w="2637183">
                  <a:extLst>
                    <a:ext uri="{9D8B030D-6E8A-4147-A177-3AD203B41FA5}">
                      <a16:colId xmlns:a16="http://schemas.microsoft.com/office/drawing/2014/main" val="825930783"/>
                    </a:ext>
                  </a:extLst>
                </a:gridCol>
                <a:gridCol w="2345634">
                  <a:extLst>
                    <a:ext uri="{9D8B030D-6E8A-4147-A177-3AD203B41FA5}">
                      <a16:colId xmlns:a16="http://schemas.microsoft.com/office/drawing/2014/main" val="598671972"/>
                    </a:ext>
                  </a:extLst>
                </a:gridCol>
                <a:gridCol w="3962400">
                  <a:extLst>
                    <a:ext uri="{9D8B030D-6E8A-4147-A177-3AD203B41FA5}">
                      <a16:colId xmlns:a16="http://schemas.microsoft.com/office/drawing/2014/main" val="2894000002"/>
                    </a:ext>
                  </a:extLst>
                </a:gridCol>
              </a:tblGrid>
              <a:tr h="0">
                <a:tc>
                  <a:txBody>
                    <a:bodyPr/>
                    <a:lstStyle/>
                    <a:p>
                      <a:pPr>
                        <a:buNone/>
                      </a:pPr>
                      <a:r>
                        <a:rPr lang="en-US" b="1"/>
                        <a:t>Language</a:t>
                      </a:r>
                      <a:endParaRPr lang="en-US"/>
                    </a:p>
                  </a:txBody>
                  <a:tcPr anchor="ctr"/>
                </a:tc>
                <a:tc>
                  <a:txBody>
                    <a:bodyPr/>
                    <a:lstStyle/>
                    <a:p>
                      <a:pPr>
                        <a:buNone/>
                      </a:pPr>
                      <a:r>
                        <a:rPr lang="en-US" b="1"/>
                        <a:t>Median</a:t>
                      </a:r>
                      <a:endParaRPr lang="en-US"/>
                    </a:p>
                  </a:txBody>
                  <a:tcPr anchor="ctr"/>
                </a:tc>
                <a:tc>
                  <a:txBody>
                    <a:bodyPr/>
                    <a:lstStyle/>
                    <a:p>
                      <a:pPr>
                        <a:buNone/>
                      </a:pPr>
                      <a:r>
                        <a:rPr lang="en-US" b="1"/>
                        <a:t>Spread</a:t>
                      </a:r>
                      <a:endParaRPr lang="en-US"/>
                    </a:p>
                  </a:txBody>
                  <a:tcPr anchor="ctr"/>
                </a:tc>
                <a:tc>
                  <a:txBody>
                    <a:bodyPr/>
                    <a:lstStyle/>
                    <a:p>
                      <a:pPr>
                        <a:buNone/>
                      </a:pPr>
                      <a:r>
                        <a:rPr lang="en-US" b="1"/>
                        <a:t>Outliers</a:t>
                      </a:r>
                      <a:endParaRPr lang="en-US"/>
                    </a:p>
                  </a:txBody>
                  <a:tcPr anchor="ctr"/>
                </a:tc>
                <a:tc>
                  <a:txBody>
                    <a:bodyPr/>
                    <a:lstStyle/>
                    <a:p>
                      <a:pPr>
                        <a:buNone/>
                      </a:pPr>
                      <a:r>
                        <a:rPr lang="en-US" b="1" dirty="0"/>
                        <a:t>Observation</a:t>
                      </a:r>
                      <a:endParaRPr lang="en-US" dirty="0"/>
                    </a:p>
                  </a:txBody>
                  <a:tcPr anchor="ctr"/>
                </a:tc>
                <a:extLst>
                  <a:ext uri="{0D108BD9-81ED-4DB2-BD59-A6C34878D82A}">
                    <a16:rowId xmlns:a16="http://schemas.microsoft.com/office/drawing/2014/main" val="1697776447"/>
                  </a:ext>
                </a:extLst>
              </a:tr>
              <a:tr h="0">
                <a:tc>
                  <a:txBody>
                    <a:bodyPr/>
                    <a:lstStyle/>
                    <a:p>
                      <a:pPr>
                        <a:buNone/>
                      </a:pPr>
                      <a:r>
                        <a:rPr lang="en-US" b="1" dirty="0"/>
                        <a:t>Spanish</a:t>
                      </a:r>
                      <a:endParaRPr lang="en-US" dirty="0"/>
                    </a:p>
                  </a:txBody>
                  <a:tcPr anchor="ctr"/>
                </a:tc>
                <a:tc>
                  <a:txBody>
                    <a:bodyPr/>
                    <a:lstStyle/>
                    <a:p>
                      <a:pPr>
                        <a:buNone/>
                      </a:pPr>
                      <a:r>
                        <a:rPr lang="en-US" dirty="0"/>
                        <a:t>Slightly higher median (5.6)</a:t>
                      </a:r>
                    </a:p>
                  </a:txBody>
                  <a:tcPr anchor="ctr"/>
                </a:tc>
                <a:tc>
                  <a:txBody>
                    <a:bodyPr/>
                    <a:lstStyle/>
                    <a:p>
                      <a:pPr>
                        <a:buNone/>
                      </a:pPr>
                      <a:r>
                        <a:rPr lang="en-US"/>
                        <a:t>Narrower spread</a:t>
                      </a:r>
                    </a:p>
                  </a:txBody>
                  <a:tcPr anchor="ctr"/>
                </a:tc>
                <a:tc>
                  <a:txBody>
                    <a:bodyPr/>
                    <a:lstStyle/>
                    <a:p>
                      <a:pPr>
                        <a:buNone/>
                      </a:pPr>
                      <a:r>
                        <a:rPr lang="en-US"/>
                        <a:t>Few low outliers</a:t>
                      </a:r>
                    </a:p>
                  </a:txBody>
                  <a:tcPr anchor="ctr"/>
                </a:tc>
                <a:tc>
                  <a:txBody>
                    <a:bodyPr/>
                    <a:lstStyle/>
                    <a:p>
                      <a:pPr>
                        <a:buNone/>
                      </a:pPr>
                      <a:r>
                        <a:rPr lang="en-US"/>
                        <a:t>Users are more consistent in their time spent</a:t>
                      </a:r>
                    </a:p>
                  </a:txBody>
                  <a:tcPr anchor="ctr"/>
                </a:tc>
                <a:extLst>
                  <a:ext uri="{0D108BD9-81ED-4DB2-BD59-A6C34878D82A}">
                    <a16:rowId xmlns:a16="http://schemas.microsoft.com/office/drawing/2014/main" val="3487301007"/>
                  </a:ext>
                </a:extLst>
              </a:tr>
              <a:tr h="0">
                <a:tc>
                  <a:txBody>
                    <a:bodyPr/>
                    <a:lstStyle/>
                    <a:p>
                      <a:pPr>
                        <a:buNone/>
                      </a:pPr>
                      <a:r>
                        <a:rPr lang="en-US" b="1"/>
                        <a:t>English</a:t>
                      </a:r>
                      <a:endParaRPr lang="en-US"/>
                    </a:p>
                  </a:txBody>
                  <a:tcPr anchor="ctr"/>
                </a:tc>
                <a:tc>
                  <a:txBody>
                    <a:bodyPr/>
                    <a:lstStyle/>
                    <a:p>
                      <a:pPr>
                        <a:buNone/>
                      </a:pPr>
                      <a:r>
                        <a:rPr lang="en-US" dirty="0"/>
                        <a:t>Median 5.8</a:t>
                      </a:r>
                    </a:p>
                  </a:txBody>
                  <a:tcPr anchor="ctr"/>
                </a:tc>
                <a:tc>
                  <a:txBody>
                    <a:bodyPr/>
                    <a:lstStyle/>
                    <a:p>
                      <a:pPr>
                        <a:buNone/>
                      </a:pPr>
                      <a:r>
                        <a:rPr lang="en-US" dirty="0"/>
                        <a:t>Widespread</a:t>
                      </a:r>
                    </a:p>
                  </a:txBody>
                  <a:tcPr anchor="ctr"/>
                </a:tc>
                <a:tc>
                  <a:txBody>
                    <a:bodyPr/>
                    <a:lstStyle/>
                    <a:p>
                      <a:pPr>
                        <a:buNone/>
                      </a:pPr>
                      <a:r>
                        <a:rPr lang="en-US"/>
                        <a:t>Outliers on both ends</a:t>
                      </a:r>
                    </a:p>
                  </a:txBody>
                  <a:tcPr anchor="ctr"/>
                </a:tc>
                <a:tc>
                  <a:txBody>
                    <a:bodyPr/>
                    <a:lstStyle/>
                    <a:p>
                      <a:pPr>
                        <a:buNone/>
                      </a:pPr>
                      <a:r>
                        <a:rPr lang="en-US"/>
                        <a:t>Broad range in user engagement</a:t>
                      </a:r>
                    </a:p>
                  </a:txBody>
                  <a:tcPr anchor="ctr"/>
                </a:tc>
                <a:extLst>
                  <a:ext uri="{0D108BD9-81ED-4DB2-BD59-A6C34878D82A}">
                    <a16:rowId xmlns:a16="http://schemas.microsoft.com/office/drawing/2014/main" val="1279573480"/>
                  </a:ext>
                </a:extLst>
              </a:tr>
              <a:tr h="0">
                <a:tc>
                  <a:txBody>
                    <a:bodyPr/>
                    <a:lstStyle/>
                    <a:p>
                      <a:pPr>
                        <a:buNone/>
                      </a:pPr>
                      <a:r>
                        <a:rPr lang="en-US" b="1"/>
                        <a:t>French</a:t>
                      </a:r>
                      <a:endParaRPr lang="en-US"/>
                    </a:p>
                  </a:txBody>
                  <a:tcPr anchor="ctr"/>
                </a:tc>
                <a:tc>
                  <a:txBody>
                    <a:bodyPr/>
                    <a:lstStyle/>
                    <a:p>
                      <a:pPr>
                        <a:buNone/>
                      </a:pPr>
                      <a:r>
                        <a:rPr lang="en-US" dirty="0"/>
                        <a:t>Median slightly lower (5.4–5.5)</a:t>
                      </a:r>
                    </a:p>
                  </a:txBody>
                  <a:tcPr anchor="ctr"/>
                </a:tc>
                <a:tc>
                  <a:txBody>
                    <a:bodyPr/>
                    <a:lstStyle/>
                    <a:p>
                      <a:pPr>
                        <a:buNone/>
                      </a:pPr>
                      <a:r>
                        <a:rPr lang="en-US"/>
                        <a:t>Similar spread to English</a:t>
                      </a:r>
                    </a:p>
                  </a:txBody>
                  <a:tcPr anchor="ctr"/>
                </a:tc>
                <a:tc>
                  <a:txBody>
                    <a:bodyPr/>
                    <a:lstStyle/>
                    <a:p>
                      <a:pPr>
                        <a:buNone/>
                      </a:pPr>
                      <a:r>
                        <a:rPr lang="en-US"/>
                        <a:t>Outliers</a:t>
                      </a:r>
                    </a:p>
                  </a:txBody>
                  <a:tcPr anchor="ctr"/>
                </a:tc>
                <a:tc>
                  <a:txBody>
                    <a:bodyPr/>
                    <a:lstStyle/>
                    <a:p>
                      <a:pPr>
                        <a:buNone/>
                      </a:pPr>
                      <a:r>
                        <a:rPr lang="en-US" dirty="0"/>
                        <a:t>Slightly more variability in behavior</a:t>
                      </a:r>
                    </a:p>
                  </a:txBody>
                  <a:tcPr anchor="ctr"/>
                </a:tc>
                <a:extLst>
                  <a:ext uri="{0D108BD9-81ED-4DB2-BD59-A6C34878D82A}">
                    <a16:rowId xmlns:a16="http://schemas.microsoft.com/office/drawing/2014/main" val="3342525804"/>
                  </a:ext>
                </a:extLst>
              </a:tr>
            </a:tbl>
          </a:graphicData>
        </a:graphic>
      </p:graphicFrame>
      <p:cxnSp>
        <p:nvCxnSpPr>
          <p:cNvPr id="9" name="Straight Connector 8">
            <a:extLst>
              <a:ext uri="{FF2B5EF4-FFF2-40B4-BE49-F238E27FC236}">
                <a16:creationId xmlns:a16="http://schemas.microsoft.com/office/drawing/2014/main" id="{22050FE9-8B37-4BE0-5E5E-FBC529985E62}"/>
              </a:ext>
            </a:extLst>
          </p:cNvPr>
          <p:cNvCxnSpPr>
            <a:cxnSpLocks/>
          </p:cNvCxnSpPr>
          <p:nvPr/>
        </p:nvCxnSpPr>
        <p:spPr>
          <a:xfrm flipH="1">
            <a:off x="452063" y="3071973"/>
            <a:ext cx="143593" cy="0"/>
          </a:xfrm>
          <a:prstGeom prst="line">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731A9C87-B27F-4982-E67C-14068D4D9C26}"/>
              </a:ext>
            </a:extLst>
          </p:cNvPr>
          <p:cNvCxnSpPr>
            <a:cxnSpLocks/>
          </p:cNvCxnSpPr>
          <p:nvPr/>
        </p:nvCxnSpPr>
        <p:spPr>
          <a:xfrm flipH="1">
            <a:off x="452063" y="3018890"/>
            <a:ext cx="1464067" cy="0"/>
          </a:xfrm>
          <a:prstGeom prst="line">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CA9F4183-2BC4-812E-2161-173937BDFBB9}"/>
              </a:ext>
            </a:extLst>
          </p:cNvPr>
          <p:cNvCxnSpPr>
            <a:cxnSpLocks/>
          </p:cNvCxnSpPr>
          <p:nvPr/>
        </p:nvCxnSpPr>
        <p:spPr>
          <a:xfrm flipH="1">
            <a:off x="452063" y="3167865"/>
            <a:ext cx="2789434" cy="0"/>
          </a:xfrm>
          <a:prstGeom prst="line">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77140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4F972-CF39-27AD-D038-E2CFEE239FA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474A645-C913-C201-7600-C5A5A7ABB60A}"/>
              </a:ext>
            </a:extLst>
          </p:cNvPr>
          <p:cNvPicPr>
            <a:picLocks noChangeAspect="1"/>
          </p:cNvPicPr>
          <p:nvPr/>
        </p:nvPicPr>
        <p:blipFill>
          <a:blip r:embed="rId2"/>
          <a:stretch>
            <a:fillRect/>
          </a:stretch>
        </p:blipFill>
        <p:spPr>
          <a:xfrm>
            <a:off x="191386" y="922058"/>
            <a:ext cx="6320906" cy="3937021"/>
          </a:xfrm>
          <a:prstGeom prst="rect">
            <a:avLst/>
          </a:prstGeom>
        </p:spPr>
      </p:pic>
      <p:sp>
        <p:nvSpPr>
          <p:cNvPr id="3" name="TextBox 2">
            <a:extLst>
              <a:ext uri="{FF2B5EF4-FFF2-40B4-BE49-F238E27FC236}">
                <a16:creationId xmlns:a16="http://schemas.microsoft.com/office/drawing/2014/main" id="{8A533C93-299E-7176-802F-0DA7971A1955}"/>
              </a:ext>
            </a:extLst>
          </p:cNvPr>
          <p:cNvSpPr txBox="1"/>
          <p:nvPr/>
        </p:nvSpPr>
        <p:spPr>
          <a:xfrm>
            <a:off x="272829" y="0"/>
            <a:ext cx="14084742" cy="707886"/>
          </a:xfrm>
          <a:prstGeom prst="rect">
            <a:avLst/>
          </a:prstGeom>
          <a:noFill/>
        </p:spPr>
        <p:txBody>
          <a:bodyPr wrap="square">
            <a:spAutoFit/>
          </a:bodyPr>
          <a:lstStyle/>
          <a:p>
            <a:pPr algn="ctr"/>
            <a:r>
              <a:rPr lang="en-AE" sz="4000" b="1" dirty="0"/>
              <a:t>Bivariate Analysis - </a:t>
            </a:r>
            <a:r>
              <a:rPr lang="en-US" sz="4000" dirty="0">
                <a:effectLst/>
                <a:latin typeface="Calibri" panose="020F0502020204030204" pitchFamily="34" charset="0"/>
              </a:rPr>
              <a:t>Swarm plot overlay on Boxplot for clarity</a:t>
            </a:r>
          </a:p>
        </p:txBody>
      </p:sp>
      <p:graphicFrame>
        <p:nvGraphicFramePr>
          <p:cNvPr id="2" name="Table 1">
            <a:extLst>
              <a:ext uri="{FF2B5EF4-FFF2-40B4-BE49-F238E27FC236}">
                <a16:creationId xmlns:a16="http://schemas.microsoft.com/office/drawing/2014/main" id="{2A92A0DD-4E0C-3973-D9F3-3F0DDE02E6EC}"/>
              </a:ext>
            </a:extLst>
          </p:cNvPr>
          <p:cNvGraphicFramePr>
            <a:graphicFrameLocks noGrp="1"/>
          </p:cNvGraphicFramePr>
          <p:nvPr>
            <p:extLst>
              <p:ext uri="{D42A27DB-BD31-4B8C-83A1-F6EECF244321}">
                <p14:modId xmlns:p14="http://schemas.microsoft.com/office/powerpoint/2010/main" val="3278980125"/>
              </p:ext>
            </p:extLst>
          </p:nvPr>
        </p:nvGraphicFramePr>
        <p:xfrm>
          <a:off x="6358269" y="922058"/>
          <a:ext cx="7999302" cy="5231130"/>
        </p:xfrm>
        <a:graphic>
          <a:graphicData uri="http://schemas.openxmlformats.org/drawingml/2006/table">
            <a:tbl>
              <a:tblPr>
                <a:tableStyleId>{1FECB4D8-DB02-4DC6-A0A2-4F2EBAE1DC90}</a:tableStyleId>
              </a:tblPr>
              <a:tblGrid>
                <a:gridCol w="1114543">
                  <a:extLst>
                    <a:ext uri="{9D8B030D-6E8A-4147-A177-3AD203B41FA5}">
                      <a16:colId xmlns:a16="http://schemas.microsoft.com/office/drawing/2014/main" val="2863428819"/>
                    </a:ext>
                  </a:extLst>
                </a:gridCol>
                <a:gridCol w="2716585">
                  <a:extLst>
                    <a:ext uri="{9D8B030D-6E8A-4147-A177-3AD203B41FA5}">
                      <a16:colId xmlns:a16="http://schemas.microsoft.com/office/drawing/2014/main" val="2865351918"/>
                    </a:ext>
                  </a:extLst>
                </a:gridCol>
                <a:gridCol w="4168174">
                  <a:extLst>
                    <a:ext uri="{9D8B030D-6E8A-4147-A177-3AD203B41FA5}">
                      <a16:colId xmlns:a16="http://schemas.microsoft.com/office/drawing/2014/main" val="4181547107"/>
                    </a:ext>
                  </a:extLst>
                </a:gridCol>
              </a:tblGrid>
              <a:tr h="365760">
                <a:tc>
                  <a:txBody>
                    <a:bodyPr/>
                    <a:lstStyle/>
                    <a:p>
                      <a:pPr>
                        <a:lnSpc>
                          <a:spcPct val="150000"/>
                        </a:lnSpc>
                        <a:buNone/>
                      </a:pPr>
                      <a:r>
                        <a:rPr lang="en-US" sz="1800" b="1"/>
                        <a:t>Feature</a:t>
                      </a:r>
                      <a:endParaRPr lang="en-US" sz="1800"/>
                    </a:p>
                  </a:txBody>
                  <a:tcPr anchor="ctr"/>
                </a:tc>
                <a:tc>
                  <a:txBody>
                    <a:bodyPr/>
                    <a:lstStyle/>
                    <a:p>
                      <a:pPr>
                        <a:lnSpc>
                          <a:spcPct val="150000"/>
                        </a:lnSpc>
                        <a:buNone/>
                      </a:pPr>
                      <a:r>
                        <a:rPr lang="en-US" sz="1800" b="1" dirty="0"/>
                        <a:t>Observation</a:t>
                      </a:r>
                      <a:endParaRPr lang="en-US" sz="1800" dirty="0"/>
                    </a:p>
                  </a:txBody>
                  <a:tcPr anchor="ctr"/>
                </a:tc>
                <a:tc>
                  <a:txBody>
                    <a:bodyPr/>
                    <a:lstStyle/>
                    <a:p>
                      <a:pPr>
                        <a:lnSpc>
                          <a:spcPct val="150000"/>
                        </a:lnSpc>
                        <a:buNone/>
                      </a:pPr>
                      <a:r>
                        <a:rPr lang="en-US" sz="1800" b="1"/>
                        <a:t>Interpretation</a:t>
                      </a:r>
                      <a:endParaRPr lang="en-US" sz="1800"/>
                    </a:p>
                  </a:txBody>
                  <a:tcPr anchor="ctr"/>
                </a:tc>
                <a:extLst>
                  <a:ext uri="{0D108BD9-81ED-4DB2-BD59-A6C34878D82A}">
                    <a16:rowId xmlns:a16="http://schemas.microsoft.com/office/drawing/2014/main" val="2807372575"/>
                  </a:ext>
                </a:extLst>
              </a:tr>
              <a:tr h="640080">
                <a:tc>
                  <a:txBody>
                    <a:bodyPr/>
                    <a:lstStyle/>
                    <a:p>
                      <a:pPr>
                        <a:lnSpc>
                          <a:spcPct val="150000"/>
                        </a:lnSpc>
                        <a:buNone/>
                      </a:pPr>
                      <a:r>
                        <a:rPr lang="en-US" sz="1800" b="1"/>
                        <a:t>Median</a:t>
                      </a:r>
                      <a:endParaRPr lang="en-US" sz="1800"/>
                    </a:p>
                  </a:txBody>
                  <a:tcPr anchor="ctr"/>
                </a:tc>
                <a:tc>
                  <a:txBody>
                    <a:bodyPr/>
                    <a:lstStyle/>
                    <a:p>
                      <a:pPr>
                        <a:lnSpc>
                          <a:spcPct val="150000"/>
                        </a:lnSpc>
                        <a:buNone/>
                      </a:pPr>
                      <a:r>
                        <a:rPr lang="en-US" sz="1800" b="0" dirty="0"/>
                        <a:t>Higher for new page</a:t>
                      </a:r>
                    </a:p>
                  </a:txBody>
                  <a:tcPr anchor="ctr"/>
                </a:tc>
                <a:tc>
                  <a:txBody>
                    <a:bodyPr/>
                    <a:lstStyle/>
                    <a:p>
                      <a:pPr>
                        <a:lnSpc>
                          <a:spcPct val="150000"/>
                        </a:lnSpc>
                        <a:buNone/>
                      </a:pPr>
                      <a:r>
                        <a:rPr lang="en-US" sz="1800" b="0"/>
                        <a:t>On average, users spend more time on the new landing page</a:t>
                      </a:r>
                    </a:p>
                  </a:txBody>
                  <a:tcPr anchor="ctr"/>
                </a:tc>
                <a:extLst>
                  <a:ext uri="{0D108BD9-81ED-4DB2-BD59-A6C34878D82A}">
                    <a16:rowId xmlns:a16="http://schemas.microsoft.com/office/drawing/2014/main" val="951047097"/>
                  </a:ext>
                </a:extLst>
              </a:tr>
              <a:tr h="640080">
                <a:tc>
                  <a:txBody>
                    <a:bodyPr/>
                    <a:lstStyle/>
                    <a:p>
                      <a:pPr>
                        <a:lnSpc>
                          <a:spcPct val="150000"/>
                        </a:lnSpc>
                        <a:buNone/>
                      </a:pPr>
                      <a:r>
                        <a:rPr lang="en-US" sz="1800" b="1" dirty="0"/>
                        <a:t>IQR (box width)</a:t>
                      </a:r>
                      <a:endParaRPr lang="en-US" sz="1800" dirty="0"/>
                    </a:p>
                  </a:txBody>
                  <a:tcPr anchor="ctr"/>
                </a:tc>
                <a:tc>
                  <a:txBody>
                    <a:bodyPr/>
                    <a:lstStyle/>
                    <a:p>
                      <a:pPr>
                        <a:lnSpc>
                          <a:spcPct val="150000"/>
                        </a:lnSpc>
                        <a:buNone/>
                      </a:pPr>
                      <a:r>
                        <a:rPr lang="en-US" sz="1800" b="0" dirty="0"/>
                        <a:t>Narrower in the new group</a:t>
                      </a:r>
                    </a:p>
                  </a:txBody>
                  <a:tcPr anchor="ctr"/>
                </a:tc>
                <a:tc>
                  <a:txBody>
                    <a:bodyPr/>
                    <a:lstStyle/>
                    <a:p>
                      <a:pPr>
                        <a:lnSpc>
                          <a:spcPct val="150000"/>
                        </a:lnSpc>
                        <a:buNone/>
                      </a:pPr>
                      <a:r>
                        <a:rPr lang="en-US" sz="1800" b="0"/>
                        <a:t>Time spent is more consistent across users on the new page</a:t>
                      </a:r>
                    </a:p>
                  </a:txBody>
                  <a:tcPr anchor="ctr"/>
                </a:tc>
                <a:extLst>
                  <a:ext uri="{0D108BD9-81ED-4DB2-BD59-A6C34878D82A}">
                    <a16:rowId xmlns:a16="http://schemas.microsoft.com/office/drawing/2014/main" val="3610664491"/>
                  </a:ext>
                </a:extLst>
              </a:tr>
              <a:tr h="640080">
                <a:tc>
                  <a:txBody>
                    <a:bodyPr/>
                    <a:lstStyle/>
                    <a:p>
                      <a:pPr>
                        <a:lnSpc>
                          <a:spcPct val="150000"/>
                        </a:lnSpc>
                        <a:buNone/>
                      </a:pPr>
                      <a:r>
                        <a:rPr lang="en-US" sz="1800" b="1"/>
                        <a:t>Outliers</a:t>
                      </a:r>
                      <a:endParaRPr lang="en-US" sz="1800"/>
                    </a:p>
                  </a:txBody>
                  <a:tcPr anchor="ctr"/>
                </a:tc>
                <a:tc>
                  <a:txBody>
                    <a:bodyPr/>
                    <a:lstStyle/>
                    <a:p>
                      <a:pPr>
                        <a:lnSpc>
                          <a:spcPct val="150000"/>
                        </a:lnSpc>
                        <a:buNone/>
                      </a:pPr>
                      <a:r>
                        <a:rPr lang="en-US" sz="1800" b="0" dirty="0"/>
                        <a:t>More in old page</a:t>
                      </a:r>
                    </a:p>
                  </a:txBody>
                  <a:tcPr anchor="ctr"/>
                </a:tc>
                <a:tc>
                  <a:txBody>
                    <a:bodyPr/>
                    <a:lstStyle/>
                    <a:p>
                      <a:pPr>
                        <a:lnSpc>
                          <a:spcPct val="150000"/>
                        </a:lnSpc>
                        <a:buNone/>
                      </a:pPr>
                      <a:r>
                        <a:rPr lang="en-US" sz="1800" b="0"/>
                        <a:t>Greater variability in user engagement for the old version</a:t>
                      </a:r>
                    </a:p>
                  </a:txBody>
                  <a:tcPr anchor="ctr"/>
                </a:tc>
                <a:extLst>
                  <a:ext uri="{0D108BD9-81ED-4DB2-BD59-A6C34878D82A}">
                    <a16:rowId xmlns:a16="http://schemas.microsoft.com/office/drawing/2014/main" val="3912445218"/>
                  </a:ext>
                </a:extLst>
              </a:tr>
              <a:tr h="914400">
                <a:tc>
                  <a:txBody>
                    <a:bodyPr/>
                    <a:lstStyle/>
                    <a:p>
                      <a:pPr>
                        <a:lnSpc>
                          <a:spcPct val="150000"/>
                        </a:lnSpc>
                        <a:buNone/>
                      </a:pPr>
                      <a:r>
                        <a:rPr lang="en-US" sz="1800" b="1"/>
                        <a:t>Swarm (dots)</a:t>
                      </a:r>
                      <a:endParaRPr lang="en-US" sz="1800"/>
                    </a:p>
                  </a:txBody>
                  <a:tcPr anchor="ctr"/>
                </a:tc>
                <a:tc>
                  <a:txBody>
                    <a:bodyPr/>
                    <a:lstStyle/>
                    <a:p>
                      <a:pPr>
                        <a:lnSpc>
                          <a:spcPct val="150000"/>
                        </a:lnSpc>
                        <a:buNone/>
                      </a:pPr>
                      <a:r>
                        <a:rPr lang="en-US" sz="1800" b="0" dirty="0"/>
                        <a:t>New page has more tightly packed dots around the center</a:t>
                      </a:r>
                    </a:p>
                  </a:txBody>
                  <a:tcPr anchor="ctr"/>
                </a:tc>
                <a:tc>
                  <a:txBody>
                    <a:bodyPr/>
                    <a:lstStyle/>
                    <a:p>
                      <a:pPr>
                        <a:lnSpc>
                          <a:spcPct val="150000"/>
                        </a:lnSpc>
                        <a:buNone/>
                      </a:pPr>
                      <a:r>
                        <a:rPr lang="en-US" sz="1800" b="0" dirty="0"/>
                        <a:t>Most users cluster around the 6-minute mark for the new page, while the old page is more spread out</a:t>
                      </a:r>
                    </a:p>
                  </a:txBody>
                  <a:tcPr anchor="ctr"/>
                </a:tc>
                <a:extLst>
                  <a:ext uri="{0D108BD9-81ED-4DB2-BD59-A6C34878D82A}">
                    <a16:rowId xmlns:a16="http://schemas.microsoft.com/office/drawing/2014/main" val="487894982"/>
                  </a:ext>
                </a:extLst>
              </a:tr>
              <a:tr h="640080">
                <a:tc>
                  <a:txBody>
                    <a:bodyPr/>
                    <a:lstStyle/>
                    <a:p>
                      <a:pPr>
                        <a:lnSpc>
                          <a:spcPct val="150000"/>
                        </a:lnSpc>
                        <a:buNone/>
                      </a:pPr>
                      <a:r>
                        <a:rPr lang="en-US" sz="1800" b="1"/>
                        <a:t>Overall shape</a:t>
                      </a:r>
                      <a:endParaRPr lang="en-US" sz="1800"/>
                    </a:p>
                  </a:txBody>
                  <a:tcPr anchor="ctr"/>
                </a:tc>
                <a:tc>
                  <a:txBody>
                    <a:bodyPr/>
                    <a:lstStyle/>
                    <a:p>
                      <a:pPr>
                        <a:lnSpc>
                          <a:spcPct val="150000"/>
                        </a:lnSpc>
                        <a:buNone/>
                      </a:pPr>
                      <a:r>
                        <a:rPr lang="en-US" sz="1800" b="0"/>
                        <a:t>The new page group is shifted upward</a:t>
                      </a:r>
                    </a:p>
                  </a:txBody>
                  <a:tcPr anchor="ctr"/>
                </a:tc>
                <a:tc>
                  <a:txBody>
                    <a:bodyPr/>
                    <a:lstStyle/>
                    <a:p>
                      <a:pPr>
                        <a:lnSpc>
                          <a:spcPct val="150000"/>
                        </a:lnSpc>
                        <a:buNone/>
                      </a:pPr>
                      <a:r>
                        <a:rPr lang="en-US" sz="1800" b="0" dirty="0"/>
                        <a:t>Suggests better engagement with the new design</a:t>
                      </a:r>
                    </a:p>
                  </a:txBody>
                  <a:tcPr anchor="ctr"/>
                </a:tc>
                <a:extLst>
                  <a:ext uri="{0D108BD9-81ED-4DB2-BD59-A6C34878D82A}">
                    <a16:rowId xmlns:a16="http://schemas.microsoft.com/office/drawing/2014/main" val="2033625916"/>
                  </a:ext>
                </a:extLst>
              </a:tr>
            </a:tbl>
          </a:graphicData>
        </a:graphic>
      </p:graphicFrame>
      <p:sp>
        <p:nvSpPr>
          <p:cNvPr id="12" name="TextBox 11">
            <a:extLst>
              <a:ext uri="{FF2B5EF4-FFF2-40B4-BE49-F238E27FC236}">
                <a16:creationId xmlns:a16="http://schemas.microsoft.com/office/drawing/2014/main" id="{F63077E7-030A-C625-1801-2811A55613EC}"/>
              </a:ext>
            </a:extLst>
          </p:cNvPr>
          <p:cNvSpPr txBox="1"/>
          <p:nvPr/>
        </p:nvSpPr>
        <p:spPr>
          <a:xfrm>
            <a:off x="510363" y="6867357"/>
            <a:ext cx="13847208" cy="880369"/>
          </a:xfrm>
          <a:prstGeom prst="rect">
            <a:avLst/>
          </a:prstGeom>
          <a:noFill/>
        </p:spPr>
        <p:txBody>
          <a:bodyPr wrap="square">
            <a:spAutoFit/>
          </a:bodyPr>
          <a:lstStyle/>
          <a:p>
            <a:pPr>
              <a:lnSpc>
                <a:spcPct val="150000"/>
              </a:lnSpc>
            </a:pPr>
            <a:r>
              <a:rPr lang="en-US" dirty="0"/>
              <a:t>This box + swarm plot clearly supports the idea that the new landing page performs better in terms of user engagement. It visually shows a higher central tendency and tighter clustering in the new group, but we will still conduct statistical analysis to prove this.</a:t>
            </a:r>
            <a:endParaRPr lang="en-AE" dirty="0"/>
          </a:p>
        </p:txBody>
      </p:sp>
    </p:spTree>
    <p:extLst>
      <p:ext uri="{BB962C8B-B14F-4D97-AF65-F5344CB8AC3E}">
        <p14:creationId xmlns:p14="http://schemas.microsoft.com/office/powerpoint/2010/main" val="3960319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3" name="Shape 1"/>
          <p:cNvSpPr/>
          <p:nvPr/>
        </p:nvSpPr>
        <p:spPr>
          <a:xfrm>
            <a:off x="166469" y="1841093"/>
            <a:ext cx="2173724" cy="1306949"/>
          </a:xfrm>
          <a:prstGeom prst="roundRect">
            <a:avLst>
              <a:gd name="adj" fmla="val 7289"/>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pic>
        <p:nvPicPr>
          <p:cNvPr id="4" name="Image 0" descr="preencoded.png"/>
          <p:cNvPicPr>
            <a:picLocks noChangeAspect="1"/>
          </p:cNvPicPr>
          <p:nvPr/>
        </p:nvPicPr>
        <p:blipFill>
          <a:blip r:embed="rId3"/>
          <a:stretch>
            <a:fillRect/>
          </a:stretch>
        </p:blipFill>
        <p:spPr>
          <a:xfrm>
            <a:off x="1093846" y="2295197"/>
            <a:ext cx="318968" cy="398621"/>
          </a:xfrm>
          <a:prstGeom prst="rect">
            <a:avLst/>
          </a:prstGeom>
        </p:spPr>
      </p:pic>
      <p:sp>
        <p:nvSpPr>
          <p:cNvPr id="5" name="Text 2"/>
          <p:cNvSpPr/>
          <p:nvPr/>
        </p:nvSpPr>
        <p:spPr>
          <a:xfrm>
            <a:off x="2567007" y="2067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Null Hypothesis (H₀)</a:t>
            </a:r>
            <a:endParaRPr lang="en-US" sz="2200" b="1" dirty="0">
              <a:latin typeface="Calibri" panose="020F0502020204030204" pitchFamily="34" charset="0"/>
            </a:endParaRPr>
          </a:p>
        </p:txBody>
      </p:sp>
      <p:sp>
        <p:nvSpPr>
          <p:cNvPr id="6" name="Text 3"/>
          <p:cNvSpPr/>
          <p:nvPr/>
        </p:nvSpPr>
        <p:spPr>
          <a:xfrm>
            <a:off x="2567007" y="2558325"/>
            <a:ext cx="9494758" cy="362903"/>
          </a:xfrm>
          <a:prstGeom prst="rect">
            <a:avLst/>
          </a:prstGeom>
          <a:noFill/>
          <a:ln/>
        </p:spPr>
        <p:txBody>
          <a:bodyPr wrap="non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The average time spent on the new page is less than or equal to that of the old page</a:t>
            </a:r>
            <a:endParaRPr lang="en-US" sz="1750" b="1" dirty="0">
              <a:latin typeface="Calibri" panose="020F0502020204030204" pitchFamily="34" charset="0"/>
            </a:endParaRPr>
          </a:p>
        </p:txBody>
      </p:sp>
      <p:sp>
        <p:nvSpPr>
          <p:cNvPr id="7" name="Shape 4"/>
          <p:cNvSpPr/>
          <p:nvPr/>
        </p:nvSpPr>
        <p:spPr>
          <a:xfrm>
            <a:off x="2453540" y="3132802"/>
            <a:ext cx="10642402" cy="15240"/>
          </a:xfrm>
          <a:prstGeom prst="roundRect">
            <a:avLst>
              <a:gd name="adj" fmla="val 625116"/>
            </a:avLst>
          </a:prstGeom>
          <a:solidFill>
            <a:srgbClr val="BBC2DC"/>
          </a:solidFill>
          <a:ln/>
        </p:spPr>
        <p:txBody>
          <a:bodyPr/>
          <a:lstStyle/>
          <a:p>
            <a:endParaRPr lang="en-AE" b="1" dirty="0">
              <a:latin typeface="Calibri" panose="020F0502020204030204" pitchFamily="34" charset="0"/>
            </a:endParaRPr>
          </a:p>
        </p:txBody>
      </p:sp>
      <p:sp>
        <p:nvSpPr>
          <p:cNvPr id="8" name="Shape 5"/>
          <p:cNvSpPr/>
          <p:nvPr/>
        </p:nvSpPr>
        <p:spPr>
          <a:xfrm>
            <a:off x="166469" y="3261389"/>
            <a:ext cx="4347567" cy="1306949"/>
          </a:xfrm>
          <a:prstGeom prst="roundRect">
            <a:avLst>
              <a:gd name="adj" fmla="val 7289"/>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pic>
        <p:nvPicPr>
          <p:cNvPr id="9" name="Image 1" descr="preencoded.png"/>
          <p:cNvPicPr>
            <a:picLocks noChangeAspect="1"/>
          </p:cNvPicPr>
          <p:nvPr/>
        </p:nvPicPr>
        <p:blipFill>
          <a:blip r:embed="rId4"/>
          <a:stretch>
            <a:fillRect/>
          </a:stretch>
        </p:blipFill>
        <p:spPr>
          <a:xfrm>
            <a:off x="2180768" y="3715493"/>
            <a:ext cx="318968" cy="398621"/>
          </a:xfrm>
          <a:prstGeom prst="rect">
            <a:avLst/>
          </a:prstGeom>
        </p:spPr>
      </p:pic>
      <p:sp>
        <p:nvSpPr>
          <p:cNvPr id="10" name="Text 6"/>
          <p:cNvSpPr/>
          <p:nvPr/>
        </p:nvSpPr>
        <p:spPr>
          <a:xfrm>
            <a:off x="4740850" y="348820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Test Selection</a:t>
            </a:r>
            <a:endParaRPr lang="en-US" sz="2200" b="1" dirty="0">
              <a:latin typeface="Calibri" panose="020F0502020204030204" pitchFamily="34" charset="0"/>
            </a:endParaRPr>
          </a:p>
        </p:txBody>
      </p:sp>
      <p:sp>
        <p:nvSpPr>
          <p:cNvPr id="11" name="Text 7"/>
          <p:cNvSpPr/>
          <p:nvPr/>
        </p:nvSpPr>
        <p:spPr>
          <a:xfrm>
            <a:off x="4740850" y="3978622"/>
            <a:ext cx="7403425" cy="362903"/>
          </a:xfrm>
          <a:prstGeom prst="rect">
            <a:avLst/>
          </a:prstGeom>
          <a:noFill/>
          <a:ln/>
        </p:spPr>
        <p:txBody>
          <a:bodyPr wrap="non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Independent Samples t-Test (One-Tailed) with unequal variances</a:t>
            </a:r>
            <a:endParaRPr lang="en-US" sz="1750" b="1" dirty="0">
              <a:latin typeface="Calibri" panose="020F0502020204030204" pitchFamily="34" charset="0"/>
            </a:endParaRPr>
          </a:p>
        </p:txBody>
      </p:sp>
      <p:sp>
        <p:nvSpPr>
          <p:cNvPr id="12" name="Shape 8"/>
          <p:cNvSpPr/>
          <p:nvPr/>
        </p:nvSpPr>
        <p:spPr>
          <a:xfrm>
            <a:off x="4627383" y="4553098"/>
            <a:ext cx="8468558" cy="15240"/>
          </a:xfrm>
          <a:prstGeom prst="roundRect">
            <a:avLst>
              <a:gd name="adj" fmla="val 625116"/>
            </a:avLst>
          </a:prstGeom>
          <a:solidFill>
            <a:srgbClr val="BBC2DC"/>
          </a:solidFill>
          <a:ln/>
        </p:spPr>
        <p:txBody>
          <a:bodyPr/>
          <a:lstStyle/>
          <a:p>
            <a:endParaRPr lang="en-AE" b="1" dirty="0">
              <a:latin typeface="Calibri" panose="020F0502020204030204" pitchFamily="34" charset="0"/>
            </a:endParaRPr>
          </a:p>
        </p:txBody>
      </p:sp>
      <p:sp>
        <p:nvSpPr>
          <p:cNvPr id="13" name="Shape 9"/>
          <p:cNvSpPr/>
          <p:nvPr/>
        </p:nvSpPr>
        <p:spPr>
          <a:xfrm>
            <a:off x="166469" y="4681686"/>
            <a:ext cx="6521410" cy="1306949"/>
          </a:xfrm>
          <a:prstGeom prst="roundRect">
            <a:avLst>
              <a:gd name="adj" fmla="val 7289"/>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pic>
        <p:nvPicPr>
          <p:cNvPr id="14" name="Image 2" descr="preencoded.png"/>
          <p:cNvPicPr>
            <a:picLocks noChangeAspect="1"/>
          </p:cNvPicPr>
          <p:nvPr/>
        </p:nvPicPr>
        <p:blipFill>
          <a:blip r:embed="rId5"/>
          <a:stretch>
            <a:fillRect/>
          </a:stretch>
        </p:blipFill>
        <p:spPr>
          <a:xfrm>
            <a:off x="3267690" y="5135790"/>
            <a:ext cx="318968" cy="398621"/>
          </a:xfrm>
          <a:prstGeom prst="rect">
            <a:avLst/>
          </a:prstGeom>
        </p:spPr>
      </p:pic>
      <p:sp>
        <p:nvSpPr>
          <p:cNvPr id="15" name="Text 10"/>
          <p:cNvSpPr/>
          <p:nvPr/>
        </p:nvSpPr>
        <p:spPr>
          <a:xfrm>
            <a:off x="6914693" y="490850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Results</a:t>
            </a:r>
            <a:endParaRPr lang="en-US" sz="2200" b="1" dirty="0">
              <a:latin typeface="Calibri" panose="020F0502020204030204" pitchFamily="34" charset="0"/>
            </a:endParaRPr>
          </a:p>
        </p:txBody>
      </p:sp>
      <p:sp>
        <p:nvSpPr>
          <p:cNvPr id="16" name="Text 11"/>
          <p:cNvSpPr/>
          <p:nvPr/>
        </p:nvSpPr>
        <p:spPr>
          <a:xfrm>
            <a:off x="6914693" y="5398918"/>
            <a:ext cx="5299472" cy="362903"/>
          </a:xfrm>
          <a:prstGeom prst="rect">
            <a:avLst/>
          </a:prstGeom>
          <a:noFill/>
          <a:ln/>
        </p:spPr>
        <p:txBody>
          <a:bodyPr wrap="non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p-value = 0.000139, which is less than α = 0.05</a:t>
            </a:r>
            <a:endParaRPr lang="en-US" sz="1750" b="1" dirty="0">
              <a:latin typeface="Calibri" panose="020F0502020204030204" pitchFamily="34" charset="0"/>
            </a:endParaRPr>
          </a:p>
        </p:txBody>
      </p:sp>
      <p:sp>
        <p:nvSpPr>
          <p:cNvPr id="18" name="TextBox 17">
            <a:extLst>
              <a:ext uri="{FF2B5EF4-FFF2-40B4-BE49-F238E27FC236}">
                <a16:creationId xmlns:a16="http://schemas.microsoft.com/office/drawing/2014/main" id="{4A7A5579-D187-CF86-7B6A-D8DCD29FA966}"/>
              </a:ext>
            </a:extLst>
          </p:cNvPr>
          <p:cNvSpPr txBox="1"/>
          <p:nvPr/>
        </p:nvSpPr>
        <p:spPr>
          <a:xfrm>
            <a:off x="2549707" y="-35802"/>
            <a:ext cx="10783999" cy="1430328"/>
          </a:xfrm>
          <a:prstGeom prst="rect">
            <a:avLst/>
          </a:prstGeom>
          <a:noFill/>
        </p:spPr>
        <p:txBody>
          <a:bodyPr wrap="square">
            <a:spAutoFit/>
          </a:bodyPr>
          <a:lstStyle/>
          <a:p>
            <a:pPr algn="ctr">
              <a:lnSpc>
                <a:spcPts val="5550"/>
              </a:lnSpc>
            </a:pPr>
            <a:r>
              <a:rPr lang="en-US" sz="2400" b="1" dirty="0">
                <a:solidFill>
                  <a:srgbClr val="1F1E1E"/>
                </a:solidFill>
                <a:latin typeface="Calibri" panose="020F0502020204030204" pitchFamily="34" charset="0"/>
                <a:ea typeface="Noto Sans Semi Bold" pitchFamily="34" charset="-122"/>
                <a:cs typeface="Calibri" panose="020F0502020204030204" pitchFamily="34" charset="0"/>
              </a:rPr>
              <a:t>Q1 Hypothesis Test: </a:t>
            </a:r>
            <a:r>
              <a:rPr lang="en-US" sz="2400" dirty="0">
                <a:effectLst/>
                <a:latin typeface="Calibri" panose="020F0502020204030204" pitchFamily="34" charset="0"/>
              </a:rPr>
              <a:t>Do the users spend more time on the new landing page than the existing landing page?</a:t>
            </a:r>
          </a:p>
        </p:txBody>
      </p:sp>
      <p:sp>
        <p:nvSpPr>
          <p:cNvPr id="20" name="TextBox 19">
            <a:extLst>
              <a:ext uri="{FF2B5EF4-FFF2-40B4-BE49-F238E27FC236}">
                <a16:creationId xmlns:a16="http://schemas.microsoft.com/office/drawing/2014/main" id="{ED767E98-8ECF-C51B-DF59-4E94A89F4DB7}"/>
              </a:ext>
            </a:extLst>
          </p:cNvPr>
          <p:cNvSpPr txBox="1"/>
          <p:nvPr/>
        </p:nvSpPr>
        <p:spPr>
          <a:xfrm>
            <a:off x="1017109" y="6124723"/>
            <a:ext cx="12078831" cy="1711366"/>
          </a:xfrm>
          <a:prstGeom prst="rect">
            <a:avLst/>
          </a:prstGeom>
          <a:noFill/>
        </p:spPr>
        <p:txBody>
          <a:bodyPr wrap="square">
            <a:spAutoFit/>
          </a:bodyPr>
          <a:lstStyle/>
          <a:p>
            <a:pPr algn="l">
              <a:lnSpc>
                <a:spcPct val="150000"/>
              </a:lnSpc>
              <a:buNone/>
            </a:pPr>
            <a:r>
              <a:rPr lang="en-US" b="1" i="0" dirty="0">
                <a:effectLst/>
                <a:latin typeface="Calibri" panose="020F0502020204030204" pitchFamily="34" charset="0"/>
                <a:cs typeface="Calibri" panose="020F0502020204030204" pitchFamily="34" charset="0"/>
              </a:rPr>
              <a:t>Null Hypothesis (H₀)</a:t>
            </a:r>
            <a:r>
              <a:rPr lang="en-US" b="0" i="0" dirty="0">
                <a:effectLst/>
                <a:latin typeface="Calibri" panose="020F0502020204030204" pitchFamily="34" charset="0"/>
                <a:cs typeface="Calibri" panose="020F0502020204030204" pitchFamily="34" charset="0"/>
              </a:rPr>
              <a:t>: </a:t>
            </a:r>
            <a:r>
              <a:rPr lang="en-US" sz="1800" dirty="0">
                <a:solidFill>
                  <a:srgbClr val="3B3535"/>
                </a:solidFill>
                <a:latin typeface="Calibri" panose="020F0502020204030204" pitchFamily="34" charset="0"/>
                <a:ea typeface="Noto Sans Semi Bold" pitchFamily="34" charset="-122"/>
                <a:cs typeface="Calibri" panose="020F0502020204030204" pitchFamily="34" charset="0"/>
              </a:rPr>
              <a:t>(The Status Quo)</a:t>
            </a:r>
            <a:br>
              <a:rPr lang="en-US" b="0" i="0" dirty="0">
                <a:effectLst/>
                <a:latin typeface="Calibri" panose="020F0502020204030204" pitchFamily="34" charset="0"/>
                <a:cs typeface="Calibri" panose="020F0502020204030204" pitchFamily="34" charset="0"/>
              </a:rPr>
            </a:br>
            <a:r>
              <a:rPr lang="en-US" b="0" i="0" dirty="0">
                <a:effectLst/>
                <a:latin typeface="Calibri" panose="020F0502020204030204" pitchFamily="34" charset="0"/>
                <a:cs typeface="Calibri" panose="020F0502020204030204" pitchFamily="34" charset="0"/>
              </a:rPr>
              <a:t>The average time spent on the new page is less than or equal to that of the old page.</a:t>
            </a:r>
          </a:p>
          <a:p>
            <a:pPr algn="l">
              <a:lnSpc>
                <a:spcPct val="150000"/>
              </a:lnSpc>
            </a:pPr>
            <a:r>
              <a:rPr lang="en-US" b="1" i="0" dirty="0">
                <a:effectLst/>
                <a:latin typeface="Calibri" panose="020F0502020204030204" pitchFamily="34" charset="0"/>
                <a:cs typeface="Calibri" panose="020F0502020204030204" pitchFamily="34" charset="0"/>
              </a:rPr>
              <a:t>Alternative Hypothesis (H₁)</a:t>
            </a:r>
            <a:r>
              <a:rPr lang="en-US" b="0" i="0" dirty="0">
                <a:effectLst/>
                <a:latin typeface="Calibri" panose="020F0502020204030204" pitchFamily="34" charset="0"/>
                <a:cs typeface="Calibri" panose="020F0502020204030204" pitchFamily="34" charset="0"/>
              </a:rPr>
              <a:t>: (Claim)</a:t>
            </a:r>
            <a:br>
              <a:rPr lang="en-US" b="0" i="0" dirty="0">
                <a:effectLst/>
                <a:latin typeface="Calibri" panose="020F0502020204030204" pitchFamily="34" charset="0"/>
                <a:cs typeface="Calibri" panose="020F0502020204030204" pitchFamily="34" charset="0"/>
              </a:rPr>
            </a:br>
            <a:r>
              <a:rPr lang="en-US" b="0" i="0" dirty="0">
                <a:effectLst/>
                <a:latin typeface="Calibri" panose="020F0502020204030204" pitchFamily="34" charset="0"/>
                <a:cs typeface="Calibri" panose="020F0502020204030204" pitchFamily="34" charset="0"/>
              </a:rPr>
              <a:t>The average time spent on the new page is greater than that of the old page.</a:t>
            </a:r>
          </a:p>
        </p:txBody>
      </p:sp>
      <p:sp>
        <p:nvSpPr>
          <p:cNvPr id="21" name="Google Shape;139;p4">
            <a:extLst>
              <a:ext uri="{FF2B5EF4-FFF2-40B4-BE49-F238E27FC236}">
                <a16:creationId xmlns:a16="http://schemas.microsoft.com/office/drawing/2014/main" id="{BBD974CC-B601-F5B1-085D-1A5627CFA973}"/>
              </a:ext>
            </a:extLst>
          </p:cNvPr>
          <p:cNvSpPr txBox="1"/>
          <p:nvPr/>
        </p:nvSpPr>
        <p:spPr>
          <a:xfrm>
            <a:off x="6468760" y="7354281"/>
            <a:ext cx="8016960" cy="590883"/>
          </a:xfrm>
          <a:prstGeom prst="rect">
            <a:avLst/>
          </a:prstGeom>
          <a:noFill/>
          <a:ln>
            <a:noFill/>
          </a:ln>
        </p:spPr>
        <p:txBody>
          <a:bodyPr spcFirstLastPara="1" wrap="square" lIns="146280" tIns="146280" rIns="146280" bIns="146280" anchor="t" anchorCtr="0">
            <a:spAutoFit/>
          </a:bodyPr>
          <a:lstStyle/>
          <a:p>
            <a:pPr algn="r" defTabSz="1463004">
              <a:buClr>
                <a:srgbClr val="000000"/>
              </a:buClr>
              <a:buSzPts val="1200"/>
            </a:pPr>
            <a:r>
              <a:rPr lang="en" sz="1920" u="sng" kern="0" dirty="0">
                <a:solidFill>
                  <a:srgbClr val="0097A7"/>
                </a:solidFill>
                <a:latin typeface="Calibri" panose="020F0502020204030204" pitchFamily="34" charset="0"/>
                <a:ea typeface="Nunito"/>
                <a:cs typeface="Calibri" panose="020F0502020204030204" pitchFamily="34" charset="0"/>
                <a:sym typeface="Nunito"/>
                <a:hlinkClick r:id="rId6" action="ppaction://hlinksldjump"/>
              </a:rPr>
              <a:t>Link to Appendix slide on details of the test performed</a:t>
            </a:r>
            <a:endParaRPr sz="1920" kern="0" dirty="0">
              <a:solidFill>
                <a:srgbClr val="666666"/>
              </a:solidFill>
              <a:latin typeface="Calibri" panose="020F0502020204030204" pitchFamily="34" charset="0"/>
              <a:ea typeface="Nunito"/>
              <a:cs typeface="Calibri" panose="020F0502020204030204" pitchFamily="34" charset="0"/>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E2861B-2880-A57B-B984-4E9F75855465}"/>
              </a:ext>
            </a:extLst>
          </p:cNvPr>
          <p:cNvSpPr txBox="1"/>
          <p:nvPr/>
        </p:nvSpPr>
        <p:spPr>
          <a:xfrm>
            <a:off x="3657600" y="168760"/>
            <a:ext cx="7315200" cy="830997"/>
          </a:xfrm>
          <a:prstGeom prst="rect">
            <a:avLst/>
          </a:prstGeom>
          <a:noFill/>
        </p:spPr>
        <p:txBody>
          <a:bodyPr wrap="square">
            <a:spAutoFit/>
          </a:bodyPr>
          <a:lstStyle/>
          <a:p>
            <a:pPr algn="ctr"/>
            <a:r>
              <a:rPr lang="en-US" sz="2400" b="1" dirty="0">
                <a:effectLst/>
                <a:latin typeface="Calibri" panose="020F0502020204030204" pitchFamily="34" charset="0"/>
                <a:cs typeface="Calibri" panose="020F0502020204030204" pitchFamily="34" charset="0"/>
              </a:rPr>
              <a:t>Q1 – Hypothesis Test: Do the users spend more time on the new landing page than the existing landing page?</a:t>
            </a:r>
          </a:p>
        </p:txBody>
      </p:sp>
      <p:sp>
        <p:nvSpPr>
          <p:cNvPr id="5" name="TextBox 4">
            <a:extLst>
              <a:ext uri="{FF2B5EF4-FFF2-40B4-BE49-F238E27FC236}">
                <a16:creationId xmlns:a16="http://schemas.microsoft.com/office/drawing/2014/main" id="{F279235C-4599-E82F-BA85-55D103012715}"/>
              </a:ext>
            </a:extLst>
          </p:cNvPr>
          <p:cNvSpPr txBox="1"/>
          <p:nvPr/>
        </p:nvSpPr>
        <p:spPr>
          <a:xfrm>
            <a:off x="300942" y="1536952"/>
            <a:ext cx="7581418" cy="3373359"/>
          </a:xfrm>
          <a:prstGeom prst="rect">
            <a:avLst/>
          </a:prstGeom>
          <a:noFill/>
        </p:spPr>
        <p:txBody>
          <a:bodyPr wrap="square">
            <a:spAutoFit/>
          </a:bodyPr>
          <a:lstStyle/>
          <a:p>
            <a:pPr algn="l">
              <a:lnSpc>
                <a:spcPct val="150000"/>
              </a:lnSpc>
              <a:buNone/>
            </a:pPr>
            <a:r>
              <a:rPr lang="en-US" b="0" i="0" dirty="0">
                <a:effectLst/>
                <a:latin typeface="Calibri" panose="020F0502020204030204" pitchFamily="34" charset="0"/>
                <a:cs typeface="Calibri" panose="020F0502020204030204" pitchFamily="34" charset="0"/>
              </a:rPr>
              <a:t>This is a one-tailed test concerning the difference between two population means from two </a:t>
            </a:r>
            <a:r>
              <a:rPr lang="en-US" b="1" i="0" dirty="0">
                <a:effectLst/>
                <a:latin typeface="Calibri" panose="020F0502020204030204" pitchFamily="34" charset="0"/>
                <a:cs typeface="Calibri" panose="020F0502020204030204" pitchFamily="34" charset="0"/>
              </a:rPr>
              <a:t>independent</a:t>
            </a:r>
            <a:r>
              <a:rPr lang="en-US" b="0" i="0" dirty="0">
                <a:effectLst/>
                <a:latin typeface="Calibri" panose="020F0502020204030204" pitchFamily="34" charset="0"/>
                <a:cs typeface="Calibri" panose="020F0502020204030204" pitchFamily="34" charset="0"/>
              </a:rPr>
              <a:t> groups (users who saw the old landing page vs. those who saw the new one).</a:t>
            </a:r>
          </a:p>
          <a:p>
            <a:pPr algn="l">
              <a:lnSpc>
                <a:spcPct val="150000"/>
              </a:lnSpc>
              <a:buNone/>
            </a:pPr>
            <a:r>
              <a:rPr lang="en-US" b="0" i="0" dirty="0">
                <a:effectLst/>
                <a:latin typeface="Calibri" panose="020F0502020204030204" pitchFamily="34" charset="0"/>
                <a:cs typeface="Calibri" panose="020F0502020204030204" pitchFamily="34" charset="0"/>
              </a:rPr>
              <a:t>Since the population standard deviations are </a:t>
            </a:r>
            <a:r>
              <a:rPr lang="en-US" b="1" i="0" dirty="0">
                <a:effectLst/>
                <a:latin typeface="Calibri" panose="020F0502020204030204" pitchFamily="34" charset="0"/>
                <a:cs typeface="Calibri" panose="020F0502020204030204" pitchFamily="34" charset="0"/>
              </a:rPr>
              <a:t>unknown</a:t>
            </a:r>
            <a:r>
              <a:rPr lang="en-US" b="0" i="0" dirty="0">
                <a:effectLst/>
                <a:latin typeface="Calibri" panose="020F0502020204030204" pitchFamily="34" charset="0"/>
                <a:cs typeface="Calibri" panose="020F0502020204030204" pitchFamily="34" charset="0"/>
              </a:rPr>
              <a:t> and the sample sizes are relatively small, we use the:</a:t>
            </a:r>
          </a:p>
          <a:p>
            <a:pPr marL="285750" indent="-285750" algn="l">
              <a:lnSpc>
                <a:spcPct val="150000"/>
              </a:lnSpc>
              <a:buFont typeface="Wingdings" pitchFamily="2" charset="2"/>
              <a:buChar char="Ø"/>
            </a:pPr>
            <a:r>
              <a:rPr lang="en-US" b="1" i="0" dirty="0">
                <a:effectLst/>
                <a:latin typeface="Calibri" panose="020F0502020204030204" pitchFamily="34" charset="0"/>
                <a:cs typeface="Calibri" panose="020F0502020204030204" pitchFamily="34" charset="0"/>
              </a:rPr>
              <a:t>Independent Samples t-Test (One-Tailed)</a:t>
            </a:r>
            <a:endParaRPr lang="en-US" b="0" i="0" dirty="0">
              <a:effectLst/>
              <a:latin typeface="Calibri" panose="020F0502020204030204" pitchFamily="34" charset="0"/>
              <a:cs typeface="Calibri" panose="020F0502020204030204" pitchFamily="34" charset="0"/>
            </a:endParaRPr>
          </a:p>
          <a:p>
            <a:pPr algn="l">
              <a:lnSpc>
                <a:spcPct val="150000"/>
              </a:lnSpc>
            </a:pPr>
            <a:r>
              <a:rPr lang="en-US" b="0" i="0" dirty="0">
                <a:effectLst/>
                <a:latin typeface="Calibri" panose="020F0502020204030204" pitchFamily="34" charset="0"/>
                <a:cs typeface="Calibri" panose="020F0502020204030204" pitchFamily="34" charset="0"/>
              </a:rPr>
              <a:t>This test will help determine whether the </a:t>
            </a:r>
            <a:r>
              <a:rPr lang="en-US" b="1" i="0" dirty="0">
                <a:effectLst/>
                <a:latin typeface="Calibri" panose="020F0502020204030204" pitchFamily="34" charset="0"/>
                <a:cs typeface="Calibri" panose="020F0502020204030204" pitchFamily="34" charset="0"/>
              </a:rPr>
              <a:t>mean time spent on the new landing page</a:t>
            </a:r>
            <a:r>
              <a:rPr lang="en-US" b="0" i="0" dirty="0">
                <a:effectLst/>
                <a:latin typeface="Calibri" panose="020F0502020204030204" pitchFamily="34" charset="0"/>
                <a:cs typeface="Calibri" panose="020F0502020204030204" pitchFamily="34" charset="0"/>
              </a:rPr>
              <a:t> is </a:t>
            </a:r>
            <a:r>
              <a:rPr lang="en-US" b="1" i="0" dirty="0">
                <a:effectLst/>
                <a:latin typeface="Calibri" panose="020F0502020204030204" pitchFamily="34" charset="0"/>
                <a:cs typeface="Calibri" panose="020F0502020204030204" pitchFamily="34" charset="0"/>
              </a:rPr>
              <a:t>significantly greater</a:t>
            </a:r>
            <a:r>
              <a:rPr lang="en-US" b="0" i="0" dirty="0">
                <a:effectLst/>
                <a:latin typeface="Calibri" panose="020F0502020204030204" pitchFamily="34" charset="0"/>
                <a:cs typeface="Calibri" panose="020F0502020204030204" pitchFamily="34" charset="0"/>
              </a:rPr>
              <a:t> than that on the old page.</a:t>
            </a:r>
          </a:p>
        </p:txBody>
      </p:sp>
      <p:pic>
        <p:nvPicPr>
          <p:cNvPr id="6" name="Picture 5">
            <a:extLst>
              <a:ext uri="{FF2B5EF4-FFF2-40B4-BE49-F238E27FC236}">
                <a16:creationId xmlns:a16="http://schemas.microsoft.com/office/drawing/2014/main" id="{12AF0F8B-4D1F-AA14-417E-99B64FA9B195}"/>
              </a:ext>
            </a:extLst>
          </p:cNvPr>
          <p:cNvPicPr>
            <a:picLocks noChangeAspect="1"/>
          </p:cNvPicPr>
          <p:nvPr/>
        </p:nvPicPr>
        <p:blipFill>
          <a:blip r:embed="rId2"/>
          <a:stretch>
            <a:fillRect/>
          </a:stretch>
        </p:blipFill>
        <p:spPr>
          <a:xfrm>
            <a:off x="8638171" y="1339424"/>
            <a:ext cx="5786516" cy="4123385"/>
          </a:xfrm>
          <a:prstGeom prst="rect">
            <a:avLst/>
          </a:prstGeom>
        </p:spPr>
      </p:pic>
      <p:graphicFrame>
        <p:nvGraphicFramePr>
          <p:cNvPr id="8" name="object 3">
            <a:extLst>
              <a:ext uri="{FF2B5EF4-FFF2-40B4-BE49-F238E27FC236}">
                <a16:creationId xmlns:a16="http://schemas.microsoft.com/office/drawing/2014/main" id="{BCC4EF4C-2190-7D59-E4F9-B3D4E1C9594C}"/>
              </a:ext>
            </a:extLst>
          </p:cNvPr>
          <p:cNvGraphicFramePr>
            <a:graphicFrameLocks noGrp="1"/>
          </p:cNvGraphicFramePr>
          <p:nvPr>
            <p:extLst>
              <p:ext uri="{D42A27DB-BD31-4B8C-83A1-F6EECF244321}">
                <p14:modId xmlns:p14="http://schemas.microsoft.com/office/powerpoint/2010/main" val="2140547317"/>
              </p:ext>
            </p:extLst>
          </p:nvPr>
        </p:nvGraphicFramePr>
        <p:xfrm>
          <a:off x="4099877" y="5439410"/>
          <a:ext cx="6430645" cy="2790190"/>
        </p:xfrm>
        <a:graphic>
          <a:graphicData uri="http://schemas.openxmlformats.org/drawingml/2006/table">
            <a:tbl>
              <a:tblPr firstRow="1" bandRow="1">
                <a:tableStyleId>{2D5ABB26-0587-4C30-8999-92F81FD0307C}</a:tableStyleId>
              </a:tblPr>
              <a:tblGrid>
                <a:gridCol w="1699260">
                  <a:extLst>
                    <a:ext uri="{9D8B030D-6E8A-4147-A177-3AD203B41FA5}">
                      <a16:colId xmlns:a16="http://schemas.microsoft.com/office/drawing/2014/main" val="20000"/>
                    </a:ext>
                  </a:extLst>
                </a:gridCol>
                <a:gridCol w="3171190">
                  <a:extLst>
                    <a:ext uri="{9D8B030D-6E8A-4147-A177-3AD203B41FA5}">
                      <a16:colId xmlns:a16="http://schemas.microsoft.com/office/drawing/2014/main" val="20001"/>
                    </a:ext>
                  </a:extLst>
                </a:gridCol>
                <a:gridCol w="1560195">
                  <a:extLst>
                    <a:ext uri="{9D8B030D-6E8A-4147-A177-3AD203B41FA5}">
                      <a16:colId xmlns:a16="http://schemas.microsoft.com/office/drawing/2014/main" val="20002"/>
                    </a:ext>
                  </a:extLst>
                </a:gridCol>
              </a:tblGrid>
              <a:tr h="669925">
                <a:tc>
                  <a:txBody>
                    <a:bodyPr/>
                    <a:lstStyle/>
                    <a:p>
                      <a:pPr marL="485140" marR="154940" indent="-321945">
                        <a:lnSpc>
                          <a:spcPct val="100000"/>
                        </a:lnSpc>
                        <a:spcBef>
                          <a:spcPts val="655"/>
                        </a:spcBef>
                      </a:pPr>
                      <a:r>
                        <a:rPr sz="1600" b="0" i="0" spc="-50" dirty="0">
                          <a:latin typeface="Calibri" panose="020F0502020204030204" pitchFamily="34" charset="0"/>
                          <a:cs typeface="Calibri" panose="020F0502020204030204" pitchFamily="34" charset="0"/>
                        </a:rPr>
                        <a:t>Significance</a:t>
                      </a:r>
                      <a:r>
                        <a:rPr sz="1600" b="0" i="0" spc="-5" dirty="0">
                          <a:latin typeface="Calibri" panose="020F0502020204030204" pitchFamily="34" charset="0"/>
                          <a:cs typeface="Calibri" panose="020F0502020204030204" pitchFamily="34" charset="0"/>
                        </a:rPr>
                        <a:t> </a:t>
                      </a:r>
                      <a:r>
                        <a:rPr sz="1600" b="0" i="0" spc="-25" dirty="0">
                          <a:latin typeface="Calibri" panose="020F0502020204030204" pitchFamily="34" charset="0"/>
                          <a:cs typeface="Calibri" panose="020F0502020204030204" pitchFamily="34" charset="0"/>
                        </a:rPr>
                        <a:t>of </a:t>
                      </a:r>
                      <a:r>
                        <a:rPr sz="1600" b="0" i="0" dirty="0">
                          <a:latin typeface="Calibri" panose="020F0502020204030204" pitchFamily="34" charset="0"/>
                          <a:cs typeface="Calibri" panose="020F0502020204030204" pitchFamily="34" charset="0"/>
                        </a:rPr>
                        <a:t>the </a:t>
                      </a:r>
                      <a:r>
                        <a:rPr sz="1600" b="0" i="0" spc="-20" dirty="0">
                          <a:latin typeface="Calibri" panose="020F0502020204030204" pitchFamily="34" charset="0"/>
                          <a:cs typeface="Calibri" panose="020F0502020204030204" pitchFamily="34" charset="0"/>
                        </a:rPr>
                        <a:t>test</a:t>
                      </a:r>
                      <a:endParaRPr sz="1600" b="0" i="0" dirty="0">
                        <a:latin typeface="Calibri" panose="020F0502020204030204" pitchFamily="34" charset="0"/>
                        <a:cs typeface="Calibri" panose="020F0502020204030204" pitchFamily="34" charset="0"/>
                      </a:endParaRPr>
                    </a:p>
                  </a:txBody>
                  <a:tcPr marL="0" marR="0" marT="83185" marB="0">
                    <a:lnL w="19050">
                      <a:solidFill>
                        <a:srgbClr val="3C78D8"/>
                      </a:solidFill>
                      <a:prstDash val="solid"/>
                    </a:lnL>
                    <a:lnR w="19050">
                      <a:solidFill>
                        <a:srgbClr val="3C78D8"/>
                      </a:solidFill>
                      <a:prstDash val="solid"/>
                    </a:lnR>
                    <a:lnT w="19050">
                      <a:solidFill>
                        <a:srgbClr val="3C78D8"/>
                      </a:solidFill>
                      <a:prstDash val="solid"/>
                    </a:lnT>
                    <a:lnB w="19050">
                      <a:solidFill>
                        <a:srgbClr val="3C78D8"/>
                      </a:solidFill>
                      <a:prstDash val="solid"/>
                    </a:lnB>
                  </a:tcPr>
                </a:tc>
                <a:tc>
                  <a:txBody>
                    <a:bodyPr/>
                    <a:lstStyle/>
                    <a:p>
                      <a:pPr marL="969010">
                        <a:lnSpc>
                          <a:spcPct val="100000"/>
                        </a:lnSpc>
                        <a:spcBef>
                          <a:spcPts val="1614"/>
                        </a:spcBef>
                      </a:pPr>
                      <a:r>
                        <a:rPr sz="1600" b="0" i="0" spc="-10" dirty="0">
                          <a:latin typeface="Calibri" panose="020F0502020204030204" pitchFamily="34" charset="0"/>
                          <a:cs typeface="Calibri" panose="020F0502020204030204" pitchFamily="34" charset="0"/>
                        </a:rPr>
                        <a:t>Assumptions</a:t>
                      </a:r>
                      <a:r>
                        <a:rPr lang="en-US" sz="1600" b="0" i="0" spc="-10" dirty="0">
                          <a:latin typeface="Calibri" panose="020F0502020204030204" pitchFamily="34" charset="0"/>
                          <a:cs typeface="Calibri" panose="020F0502020204030204" pitchFamily="34" charset="0"/>
                        </a:rPr>
                        <a:t> met? Yes</a:t>
                      </a:r>
                      <a:endParaRPr sz="1600" b="0" i="0" dirty="0">
                        <a:latin typeface="Calibri" panose="020F0502020204030204" pitchFamily="34" charset="0"/>
                        <a:cs typeface="Calibri" panose="020F0502020204030204" pitchFamily="34" charset="0"/>
                      </a:endParaRPr>
                    </a:p>
                  </a:txBody>
                  <a:tcPr marL="0" marR="0" marT="205104" marB="0">
                    <a:lnL w="19050">
                      <a:solidFill>
                        <a:srgbClr val="3C78D8"/>
                      </a:solidFill>
                      <a:prstDash val="solid"/>
                    </a:lnL>
                    <a:lnR w="19050">
                      <a:solidFill>
                        <a:srgbClr val="3C78D8"/>
                      </a:solidFill>
                      <a:prstDash val="solid"/>
                    </a:lnR>
                    <a:lnT w="19050">
                      <a:solidFill>
                        <a:srgbClr val="3C78D8"/>
                      </a:solidFill>
                      <a:prstDash val="solid"/>
                    </a:lnT>
                    <a:lnB w="19050">
                      <a:solidFill>
                        <a:srgbClr val="3C78D8"/>
                      </a:solidFill>
                      <a:prstDash val="solid"/>
                    </a:lnB>
                  </a:tcPr>
                </a:tc>
                <a:tc>
                  <a:txBody>
                    <a:bodyPr/>
                    <a:lstStyle/>
                    <a:p>
                      <a:pPr marL="219075" marR="158750" indent="-52705">
                        <a:lnSpc>
                          <a:spcPct val="100000"/>
                        </a:lnSpc>
                        <a:spcBef>
                          <a:spcPts val="655"/>
                        </a:spcBef>
                      </a:pPr>
                      <a:r>
                        <a:rPr sz="1600" b="0" i="0" spc="-40" dirty="0">
                          <a:latin typeface="Calibri" panose="020F0502020204030204" pitchFamily="34" charset="0"/>
                          <a:cs typeface="Calibri" panose="020F0502020204030204" pitchFamily="34" charset="0"/>
                        </a:rPr>
                        <a:t>Test</a:t>
                      </a:r>
                      <a:r>
                        <a:rPr sz="1600" b="0" i="0" spc="-50" dirty="0">
                          <a:latin typeface="Calibri" panose="020F0502020204030204" pitchFamily="34" charset="0"/>
                          <a:cs typeface="Calibri" panose="020F0502020204030204" pitchFamily="34" charset="0"/>
                        </a:rPr>
                        <a:t> </a:t>
                      </a:r>
                      <a:r>
                        <a:rPr sz="1600" b="0" i="0" spc="-25" dirty="0">
                          <a:latin typeface="Calibri" panose="020F0502020204030204" pitchFamily="34" charset="0"/>
                          <a:cs typeface="Calibri" panose="020F0502020204030204" pitchFamily="34" charset="0"/>
                        </a:rPr>
                        <a:t>Statistic </a:t>
                      </a:r>
                      <a:r>
                        <a:rPr sz="1600" b="0" i="0" spc="-10" dirty="0">
                          <a:latin typeface="Calibri" panose="020F0502020204030204" pitchFamily="34" charset="0"/>
                          <a:cs typeface="Calibri" panose="020F0502020204030204" pitchFamily="34" charset="0"/>
                        </a:rPr>
                        <a:t>Distribution</a:t>
                      </a:r>
                      <a:endParaRPr sz="1600" b="0" i="0" dirty="0">
                        <a:latin typeface="Calibri" panose="020F0502020204030204" pitchFamily="34" charset="0"/>
                        <a:cs typeface="Calibri" panose="020F0502020204030204" pitchFamily="34" charset="0"/>
                      </a:endParaRPr>
                    </a:p>
                  </a:txBody>
                  <a:tcPr marL="0" marR="0" marT="83185" marB="0">
                    <a:lnL w="19050">
                      <a:solidFill>
                        <a:srgbClr val="3C78D8"/>
                      </a:solidFill>
                      <a:prstDash val="solid"/>
                    </a:lnL>
                    <a:lnR w="19050">
                      <a:solidFill>
                        <a:srgbClr val="3C78D8"/>
                      </a:solidFill>
                      <a:prstDash val="solid"/>
                    </a:lnR>
                    <a:lnT w="19050">
                      <a:solidFill>
                        <a:srgbClr val="3C78D8"/>
                      </a:solidFill>
                      <a:prstDash val="solid"/>
                    </a:lnT>
                    <a:lnB w="19050">
                      <a:solidFill>
                        <a:srgbClr val="3C78D8"/>
                      </a:solidFill>
                      <a:prstDash val="solid"/>
                    </a:lnB>
                  </a:tcPr>
                </a:tc>
                <a:extLst>
                  <a:ext uri="{0D108BD9-81ED-4DB2-BD59-A6C34878D82A}">
                    <a16:rowId xmlns:a16="http://schemas.microsoft.com/office/drawing/2014/main" val="10000"/>
                  </a:ext>
                </a:extLst>
              </a:tr>
              <a:tr h="2120265">
                <a:tc>
                  <a:txBody>
                    <a:bodyPr/>
                    <a:lstStyle/>
                    <a:p>
                      <a:pPr marL="98425" marR="89535" algn="ctr">
                        <a:lnSpc>
                          <a:spcPct val="100000"/>
                        </a:lnSpc>
                        <a:spcBef>
                          <a:spcPts val="620"/>
                        </a:spcBef>
                      </a:pPr>
                      <a:r>
                        <a:rPr sz="1400" b="0" i="0" spc="-10" dirty="0">
                          <a:latin typeface="Calibri" panose="020F0502020204030204" pitchFamily="34" charset="0"/>
                          <a:cs typeface="Calibri" panose="020F0502020204030204" pitchFamily="34" charset="0"/>
                        </a:rPr>
                        <a:t>Test </a:t>
                      </a:r>
                      <a:r>
                        <a:rPr sz="1400" b="0" i="0" dirty="0">
                          <a:latin typeface="Calibri" panose="020F0502020204030204" pitchFamily="34" charset="0"/>
                          <a:cs typeface="Calibri" panose="020F0502020204030204" pitchFamily="34" charset="0"/>
                        </a:rPr>
                        <a:t>for</a:t>
                      </a:r>
                      <a:r>
                        <a:rPr sz="1400" b="0" i="0" spc="-5" dirty="0">
                          <a:latin typeface="Calibri" panose="020F0502020204030204" pitchFamily="34" charset="0"/>
                          <a:cs typeface="Calibri" panose="020F0502020204030204" pitchFamily="34" charset="0"/>
                        </a:rPr>
                        <a:t> </a:t>
                      </a:r>
                      <a:r>
                        <a:rPr sz="1400" b="0" i="0" spc="-10" dirty="0">
                          <a:latin typeface="Calibri" panose="020F0502020204030204" pitchFamily="34" charset="0"/>
                          <a:cs typeface="Calibri" panose="020F0502020204030204" pitchFamily="34" charset="0"/>
                        </a:rPr>
                        <a:t>population </a:t>
                      </a:r>
                      <a:r>
                        <a:rPr sz="1400" b="0" i="0" spc="-20" dirty="0">
                          <a:latin typeface="Calibri" panose="020F0502020204030204" pitchFamily="34" charset="0"/>
                          <a:cs typeface="Calibri" panose="020F0502020204030204" pitchFamily="34" charset="0"/>
                        </a:rPr>
                        <a:t>mean</a:t>
                      </a:r>
                      <a:endParaRPr sz="1400" b="0" i="0" dirty="0">
                        <a:latin typeface="Calibri" panose="020F0502020204030204" pitchFamily="34" charset="0"/>
                        <a:cs typeface="Calibri" panose="020F0502020204030204" pitchFamily="34" charset="0"/>
                      </a:endParaRPr>
                    </a:p>
                    <a:p>
                      <a:pPr algn="ctr">
                        <a:lnSpc>
                          <a:spcPct val="100000"/>
                        </a:lnSpc>
                      </a:pPr>
                      <a:r>
                        <a:rPr sz="1400" b="0" i="0" spc="55" dirty="0">
                          <a:solidFill>
                            <a:srgbClr val="222222"/>
                          </a:solidFill>
                          <a:latin typeface="Calibri" panose="020F0502020204030204" pitchFamily="34" charset="0"/>
                          <a:cs typeface="Calibri" panose="020F0502020204030204" pitchFamily="34" charset="0"/>
                        </a:rPr>
                        <a:t>H</a:t>
                      </a:r>
                      <a:r>
                        <a:rPr sz="1350" b="0" i="0" spc="82" baseline="-33950" dirty="0">
                          <a:solidFill>
                            <a:srgbClr val="222222"/>
                          </a:solidFill>
                          <a:latin typeface="Calibri" panose="020F0502020204030204" pitchFamily="34" charset="0"/>
                          <a:cs typeface="Calibri" panose="020F0502020204030204" pitchFamily="34" charset="0"/>
                        </a:rPr>
                        <a:t>0</a:t>
                      </a:r>
                      <a:r>
                        <a:rPr sz="1350" b="0" i="0" spc="202" baseline="-33950" dirty="0">
                          <a:solidFill>
                            <a:srgbClr val="222222"/>
                          </a:solidFill>
                          <a:latin typeface="Calibri" panose="020F0502020204030204" pitchFamily="34" charset="0"/>
                          <a:cs typeface="Calibri" panose="020F0502020204030204" pitchFamily="34" charset="0"/>
                        </a:rPr>
                        <a:t> </a:t>
                      </a:r>
                      <a:r>
                        <a:rPr sz="1400" b="0" i="0" spc="-125" dirty="0">
                          <a:solidFill>
                            <a:srgbClr val="222222"/>
                          </a:solidFill>
                          <a:latin typeface="Calibri" panose="020F0502020204030204" pitchFamily="34" charset="0"/>
                          <a:cs typeface="Calibri" panose="020F0502020204030204" pitchFamily="34" charset="0"/>
                        </a:rPr>
                        <a:t>:</a:t>
                      </a:r>
                      <a:r>
                        <a:rPr sz="1400" b="0" i="0" spc="-5" dirty="0">
                          <a:solidFill>
                            <a:srgbClr val="222222"/>
                          </a:solidFill>
                          <a:latin typeface="Calibri" panose="020F0502020204030204" pitchFamily="34" charset="0"/>
                          <a:cs typeface="Calibri" panose="020F0502020204030204" pitchFamily="34" charset="0"/>
                        </a:rPr>
                        <a:t> </a:t>
                      </a:r>
                      <a:r>
                        <a:rPr sz="1400" b="0" i="0" spc="-480" dirty="0">
                          <a:solidFill>
                            <a:srgbClr val="222222"/>
                          </a:solidFill>
                          <a:latin typeface="Calibri" panose="020F0502020204030204" pitchFamily="34" charset="0"/>
                          <a:cs typeface="Calibri" panose="020F0502020204030204" pitchFamily="34" charset="0"/>
                        </a:rPr>
                        <a:t>𝜇</a:t>
                      </a:r>
                      <a:r>
                        <a:rPr sz="1400" b="0" i="0" dirty="0">
                          <a:solidFill>
                            <a:srgbClr val="222222"/>
                          </a:solidFill>
                          <a:latin typeface="Calibri" panose="020F0502020204030204" pitchFamily="34" charset="0"/>
                          <a:cs typeface="Calibri" panose="020F0502020204030204" pitchFamily="34" charset="0"/>
                        </a:rPr>
                        <a:t> =</a:t>
                      </a:r>
                      <a:r>
                        <a:rPr sz="1400" b="0" i="0" spc="-5" dirty="0">
                          <a:solidFill>
                            <a:srgbClr val="222222"/>
                          </a:solidFill>
                          <a:latin typeface="Calibri" panose="020F0502020204030204" pitchFamily="34" charset="0"/>
                          <a:cs typeface="Calibri" panose="020F0502020204030204" pitchFamily="34" charset="0"/>
                        </a:rPr>
                        <a:t> </a:t>
                      </a:r>
                      <a:r>
                        <a:rPr sz="1400" b="0" i="0" spc="-35" dirty="0">
                          <a:solidFill>
                            <a:srgbClr val="222222"/>
                          </a:solidFill>
                          <a:latin typeface="Calibri" panose="020F0502020204030204" pitchFamily="34" charset="0"/>
                          <a:cs typeface="Calibri" panose="020F0502020204030204" pitchFamily="34" charset="0"/>
                        </a:rPr>
                        <a:t>𝜇</a:t>
                      </a:r>
                      <a:r>
                        <a:rPr sz="1350" b="0" i="0" spc="-52" baseline="-33950" dirty="0">
                          <a:solidFill>
                            <a:srgbClr val="222222"/>
                          </a:solidFill>
                          <a:latin typeface="Calibri" panose="020F0502020204030204" pitchFamily="34" charset="0"/>
                          <a:cs typeface="Calibri" panose="020F0502020204030204" pitchFamily="34" charset="0"/>
                        </a:rPr>
                        <a:t>0</a:t>
                      </a:r>
                      <a:endParaRPr sz="1350" b="0" i="0" baseline="-33950" dirty="0">
                        <a:latin typeface="Calibri" panose="020F0502020204030204" pitchFamily="34" charset="0"/>
                        <a:cs typeface="Calibri" panose="020F0502020204030204" pitchFamily="34" charset="0"/>
                      </a:endParaRPr>
                    </a:p>
                  </a:txBody>
                  <a:tcPr marL="0" marR="0" marT="78740" marB="0">
                    <a:lnL w="19050">
                      <a:solidFill>
                        <a:srgbClr val="3C78D8"/>
                      </a:solidFill>
                      <a:prstDash val="solid"/>
                    </a:lnL>
                    <a:lnR w="19050">
                      <a:solidFill>
                        <a:srgbClr val="3C78D8"/>
                      </a:solidFill>
                      <a:prstDash val="solid"/>
                    </a:lnR>
                    <a:lnT w="19050">
                      <a:solidFill>
                        <a:srgbClr val="3C78D8"/>
                      </a:solidFill>
                      <a:prstDash val="solid"/>
                    </a:lnT>
                    <a:lnB w="19050">
                      <a:solidFill>
                        <a:srgbClr val="3C78D8"/>
                      </a:solidFill>
                      <a:prstDash val="solid"/>
                    </a:lnB>
                  </a:tcPr>
                </a:tc>
                <a:tc>
                  <a:txBody>
                    <a:bodyPr/>
                    <a:lstStyle/>
                    <a:p>
                      <a:pPr>
                        <a:lnSpc>
                          <a:spcPct val="100000"/>
                        </a:lnSpc>
                        <a:spcBef>
                          <a:spcPts val="45"/>
                        </a:spcBef>
                      </a:pPr>
                      <a:endParaRPr sz="1400" dirty="0">
                        <a:latin typeface="Times New Roman"/>
                        <a:cs typeface="Times New Roman"/>
                      </a:endParaRPr>
                    </a:p>
                    <a:p>
                      <a:pPr marL="542290" indent="-335915">
                        <a:lnSpc>
                          <a:spcPct val="100000"/>
                        </a:lnSpc>
                        <a:buFont typeface="Microsoft Sans Serif"/>
                        <a:buChar char="●"/>
                        <a:tabLst>
                          <a:tab pos="542290" algn="l"/>
                        </a:tabLst>
                      </a:pPr>
                      <a:r>
                        <a:rPr sz="1400" b="0" i="0" dirty="0">
                          <a:solidFill>
                            <a:srgbClr val="222222"/>
                          </a:solidFill>
                          <a:latin typeface="Calibri" panose="020F0502020204030204" pitchFamily="34" charset="0"/>
                          <a:cs typeface="Calibri" panose="020F0502020204030204" pitchFamily="34" charset="0"/>
                        </a:rPr>
                        <a:t>Continuous</a:t>
                      </a:r>
                      <a:r>
                        <a:rPr sz="1400" b="0" i="0" spc="-30" dirty="0">
                          <a:solidFill>
                            <a:srgbClr val="222222"/>
                          </a:solidFill>
                          <a:latin typeface="Calibri" panose="020F0502020204030204" pitchFamily="34" charset="0"/>
                          <a:cs typeface="Calibri" panose="020F0502020204030204" pitchFamily="34" charset="0"/>
                        </a:rPr>
                        <a:t> </a:t>
                      </a:r>
                      <a:r>
                        <a:rPr sz="1400" b="0" i="0" spc="-20" dirty="0">
                          <a:solidFill>
                            <a:srgbClr val="222222"/>
                          </a:solidFill>
                          <a:latin typeface="Calibri" panose="020F0502020204030204" pitchFamily="34" charset="0"/>
                          <a:cs typeface="Calibri" panose="020F0502020204030204" pitchFamily="34" charset="0"/>
                        </a:rPr>
                        <a:t>data</a:t>
                      </a:r>
                      <a:endParaRPr sz="1400" b="0" i="0" dirty="0">
                        <a:latin typeface="Calibri" panose="020F0502020204030204" pitchFamily="34" charset="0"/>
                        <a:cs typeface="Calibri" panose="020F0502020204030204" pitchFamily="34" charset="0"/>
                      </a:endParaRPr>
                    </a:p>
                    <a:p>
                      <a:pPr marL="542925" marR="77470" indent="-336550">
                        <a:lnSpc>
                          <a:spcPct val="114999"/>
                        </a:lnSpc>
                        <a:buFont typeface="Microsoft Sans Serif"/>
                        <a:buChar char="●"/>
                        <a:tabLst>
                          <a:tab pos="542925" algn="l"/>
                        </a:tabLst>
                      </a:pPr>
                      <a:r>
                        <a:rPr sz="1400" b="0" i="0" dirty="0">
                          <a:solidFill>
                            <a:srgbClr val="222222"/>
                          </a:solidFill>
                          <a:latin typeface="Calibri" panose="020F0502020204030204" pitchFamily="34" charset="0"/>
                          <a:cs typeface="Calibri" panose="020F0502020204030204" pitchFamily="34" charset="0"/>
                        </a:rPr>
                        <a:t>Normally</a:t>
                      </a:r>
                      <a:r>
                        <a:rPr sz="1400" b="0" i="0" spc="225" dirty="0">
                          <a:solidFill>
                            <a:srgbClr val="222222"/>
                          </a:solidFill>
                          <a:latin typeface="Calibri" panose="020F0502020204030204" pitchFamily="34" charset="0"/>
                          <a:cs typeface="Calibri" panose="020F0502020204030204" pitchFamily="34" charset="0"/>
                        </a:rPr>
                        <a:t> </a:t>
                      </a:r>
                      <a:r>
                        <a:rPr sz="1400" b="0" i="0" dirty="0">
                          <a:solidFill>
                            <a:srgbClr val="222222"/>
                          </a:solidFill>
                          <a:latin typeface="Calibri" panose="020F0502020204030204" pitchFamily="34" charset="0"/>
                          <a:cs typeface="Calibri" panose="020F0502020204030204" pitchFamily="34" charset="0"/>
                        </a:rPr>
                        <a:t>distributed</a:t>
                      </a:r>
                      <a:r>
                        <a:rPr sz="1400" b="0" i="0" spc="215" dirty="0">
                          <a:solidFill>
                            <a:srgbClr val="222222"/>
                          </a:solidFill>
                          <a:latin typeface="Calibri" panose="020F0502020204030204" pitchFamily="34" charset="0"/>
                          <a:cs typeface="Calibri" panose="020F0502020204030204" pitchFamily="34" charset="0"/>
                        </a:rPr>
                        <a:t> </a:t>
                      </a:r>
                      <a:r>
                        <a:rPr sz="1400" b="0" i="0" spc="-10" dirty="0">
                          <a:solidFill>
                            <a:srgbClr val="222222"/>
                          </a:solidFill>
                          <a:latin typeface="Calibri" panose="020F0502020204030204" pitchFamily="34" charset="0"/>
                          <a:cs typeface="Calibri" panose="020F0502020204030204" pitchFamily="34" charset="0"/>
                        </a:rPr>
                        <a:t>population </a:t>
                      </a:r>
                      <a:r>
                        <a:rPr sz="1400" b="0" i="0" dirty="0">
                          <a:solidFill>
                            <a:srgbClr val="222222"/>
                          </a:solidFill>
                          <a:latin typeface="Calibri" panose="020F0502020204030204" pitchFamily="34" charset="0"/>
                          <a:cs typeface="Calibri" panose="020F0502020204030204" pitchFamily="34" charset="0"/>
                        </a:rPr>
                        <a:t>and</a:t>
                      </a:r>
                      <a:r>
                        <a:rPr sz="1400" b="0" i="0" spc="-10" dirty="0">
                          <a:solidFill>
                            <a:srgbClr val="222222"/>
                          </a:solidFill>
                          <a:latin typeface="Calibri" panose="020F0502020204030204" pitchFamily="34" charset="0"/>
                          <a:cs typeface="Calibri" panose="020F0502020204030204" pitchFamily="34" charset="0"/>
                        </a:rPr>
                        <a:t> </a:t>
                      </a:r>
                      <a:r>
                        <a:rPr sz="1400" b="0" i="0" dirty="0">
                          <a:solidFill>
                            <a:srgbClr val="222222"/>
                          </a:solidFill>
                          <a:latin typeface="Calibri" panose="020F0502020204030204" pitchFamily="34" charset="0"/>
                          <a:cs typeface="Calibri" panose="020F0502020204030204" pitchFamily="34" charset="0"/>
                        </a:rPr>
                        <a:t>sample</a:t>
                      </a:r>
                      <a:r>
                        <a:rPr sz="1400" b="0" i="0" spc="-10" dirty="0">
                          <a:solidFill>
                            <a:srgbClr val="222222"/>
                          </a:solidFill>
                          <a:latin typeface="Calibri" panose="020F0502020204030204" pitchFamily="34" charset="0"/>
                          <a:cs typeface="Calibri" panose="020F0502020204030204" pitchFamily="34" charset="0"/>
                        </a:rPr>
                        <a:t> </a:t>
                      </a:r>
                      <a:r>
                        <a:rPr sz="1400" b="0" i="0" spc="-20" dirty="0">
                          <a:solidFill>
                            <a:srgbClr val="222222"/>
                          </a:solidFill>
                          <a:latin typeface="Calibri" panose="020F0502020204030204" pitchFamily="34" charset="0"/>
                          <a:cs typeface="Calibri" panose="020F0502020204030204" pitchFamily="34" charset="0"/>
                        </a:rPr>
                        <a:t>size</a:t>
                      </a:r>
                      <a:r>
                        <a:rPr sz="1400" b="0" i="0" spc="-10" dirty="0">
                          <a:solidFill>
                            <a:srgbClr val="222222"/>
                          </a:solidFill>
                          <a:latin typeface="Calibri" panose="020F0502020204030204" pitchFamily="34" charset="0"/>
                          <a:cs typeface="Calibri" panose="020F0502020204030204" pitchFamily="34" charset="0"/>
                        </a:rPr>
                        <a:t> </a:t>
                      </a:r>
                      <a:r>
                        <a:rPr sz="1400" b="0" i="0" dirty="0">
                          <a:solidFill>
                            <a:srgbClr val="222222"/>
                          </a:solidFill>
                          <a:latin typeface="Calibri" panose="020F0502020204030204" pitchFamily="34" charset="0"/>
                          <a:cs typeface="Calibri" panose="020F0502020204030204" pitchFamily="34" charset="0"/>
                        </a:rPr>
                        <a:t>&lt;</a:t>
                      </a:r>
                      <a:r>
                        <a:rPr sz="1400" b="0" i="0" spc="-10" dirty="0">
                          <a:solidFill>
                            <a:srgbClr val="222222"/>
                          </a:solidFill>
                          <a:latin typeface="Calibri" panose="020F0502020204030204" pitchFamily="34" charset="0"/>
                          <a:cs typeface="Calibri" panose="020F0502020204030204" pitchFamily="34" charset="0"/>
                        </a:rPr>
                        <a:t> </a:t>
                      </a:r>
                      <a:r>
                        <a:rPr sz="1400" b="0" i="0" spc="35" dirty="0">
                          <a:solidFill>
                            <a:srgbClr val="222222"/>
                          </a:solidFill>
                          <a:latin typeface="Calibri" panose="020F0502020204030204" pitchFamily="34" charset="0"/>
                          <a:cs typeface="Calibri" panose="020F0502020204030204" pitchFamily="34" charset="0"/>
                        </a:rPr>
                        <a:t>30</a:t>
                      </a:r>
                      <a:endParaRPr sz="1400" b="0" i="0" dirty="0">
                        <a:latin typeface="Calibri" panose="020F0502020204030204" pitchFamily="34" charset="0"/>
                        <a:cs typeface="Calibri" panose="020F0502020204030204" pitchFamily="34" charset="0"/>
                      </a:endParaRPr>
                    </a:p>
                    <a:p>
                      <a:pPr marL="542925" marR="196215" indent="-336550">
                        <a:lnSpc>
                          <a:spcPct val="114999"/>
                        </a:lnSpc>
                        <a:buFont typeface="Microsoft Sans Serif"/>
                        <a:buChar char="●"/>
                        <a:tabLst>
                          <a:tab pos="542925" algn="l"/>
                        </a:tabLst>
                      </a:pPr>
                      <a:r>
                        <a:rPr sz="1400" b="0" i="0" dirty="0">
                          <a:solidFill>
                            <a:srgbClr val="222222"/>
                          </a:solidFill>
                          <a:latin typeface="Calibri" panose="020F0502020204030204" pitchFamily="34" charset="0"/>
                          <a:cs typeface="Calibri" panose="020F0502020204030204" pitchFamily="34" charset="0"/>
                        </a:rPr>
                        <a:t>Unknown</a:t>
                      </a:r>
                      <a:r>
                        <a:rPr sz="1400" b="0" i="0" spc="200" dirty="0">
                          <a:solidFill>
                            <a:srgbClr val="222222"/>
                          </a:solidFill>
                          <a:latin typeface="Calibri" panose="020F0502020204030204" pitchFamily="34" charset="0"/>
                          <a:cs typeface="Calibri" panose="020F0502020204030204" pitchFamily="34" charset="0"/>
                        </a:rPr>
                        <a:t> </a:t>
                      </a:r>
                      <a:r>
                        <a:rPr sz="1400" b="0" i="0" dirty="0">
                          <a:solidFill>
                            <a:srgbClr val="222222"/>
                          </a:solidFill>
                          <a:latin typeface="Calibri" panose="020F0502020204030204" pitchFamily="34" charset="0"/>
                          <a:cs typeface="Calibri" panose="020F0502020204030204" pitchFamily="34" charset="0"/>
                        </a:rPr>
                        <a:t>population</a:t>
                      </a:r>
                      <a:r>
                        <a:rPr sz="1400" b="0" i="0" spc="200" dirty="0">
                          <a:solidFill>
                            <a:srgbClr val="222222"/>
                          </a:solidFill>
                          <a:latin typeface="Calibri" panose="020F0502020204030204" pitchFamily="34" charset="0"/>
                          <a:cs typeface="Calibri" panose="020F0502020204030204" pitchFamily="34" charset="0"/>
                        </a:rPr>
                        <a:t> </a:t>
                      </a:r>
                      <a:r>
                        <a:rPr sz="1400" b="0" i="0" spc="-10" dirty="0">
                          <a:solidFill>
                            <a:srgbClr val="222222"/>
                          </a:solidFill>
                          <a:latin typeface="Calibri" panose="020F0502020204030204" pitchFamily="34" charset="0"/>
                          <a:cs typeface="Calibri" panose="020F0502020204030204" pitchFamily="34" charset="0"/>
                        </a:rPr>
                        <a:t>standard deviation</a:t>
                      </a:r>
                      <a:endParaRPr sz="1400" b="0" i="0" dirty="0">
                        <a:latin typeface="Calibri" panose="020F0502020204030204" pitchFamily="34" charset="0"/>
                        <a:cs typeface="Calibri" panose="020F0502020204030204" pitchFamily="34" charset="0"/>
                      </a:endParaRPr>
                    </a:p>
                    <a:p>
                      <a:pPr marL="542925" marR="447675" indent="-336550">
                        <a:lnSpc>
                          <a:spcPct val="114999"/>
                        </a:lnSpc>
                        <a:buFont typeface="Microsoft Sans Serif"/>
                        <a:buChar char="●"/>
                        <a:tabLst>
                          <a:tab pos="542925" algn="l"/>
                        </a:tabLst>
                      </a:pPr>
                      <a:r>
                        <a:rPr sz="1400" b="0" i="0" dirty="0">
                          <a:solidFill>
                            <a:srgbClr val="222222"/>
                          </a:solidFill>
                          <a:latin typeface="Calibri" panose="020F0502020204030204" pitchFamily="34" charset="0"/>
                          <a:cs typeface="Calibri" panose="020F0502020204030204" pitchFamily="34" charset="0"/>
                        </a:rPr>
                        <a:t>Random</a:t>
                      </a:r>
                      <a:r>
                        <a:rPr sz="1400" b="0" i="0" spc="55" dirty="0">
                          <a:solidFill>
                            <a:srgbClr val="222222"/>
                          </a:solidFill>
                          <a:latin typeface="Calibri" panose="020F0502020204030204" pitchFamily="34" charset="0"/>
                          <a:cs typeface="Calibri" panose="020F0502020204030204" pitchFamily="34" charset="0"/>
                        </a:rPr>
                        <a:t> </a:t>
                      </a:r>
                      <a:r>
                        <a:rPr sz="1400" b="0" i="0" dirty="0">
                          <a:solidFill>
                            <a:srgbClr val="222222"/>
                          </a:solidFill>
                          <a:latin typeface="Calibri" panose="020F0502020204030204" pitchFamily="34" charset="0"/>
                          <a:cs typeface="Calibri" panose="020F0502020204030204" pitchFamily="34" charset="0"/>
                        </a:rPr>
                        <a:t>sampling</a:t>
                      </a:r>
                      <a:r>
                        <a:rPr sz="1400" b="0" i="0" spc="60" dirty="0">
                          <a:solidFill>
                            <a:srgbClr val="222222"/>
                          </a:solidFill>
                          <a:latin typeface="Calibri" panose="020F0502020204030204" pitchFamily="34" charset="0"/>
                          <a:cs typeface="Calibri" panose="020F0502020204030204" pitchFamily="34" charset="0"/>
                        </a:rPr>
                        <a:t> </a:t>
                      </a:r>
                      <a:r>
                        <a:rPr sz="1400" b="0" i="0" dirty="0">
                          <a:solidFill>
                            <a:srgbClr val="222222"/>
                          </a:solidFill>
                          <a:latin typeface="Calibri" panose="020F0502020204030204" pitchFamily="34" charset="0"/>
                          <a:cs typeface="Calibri" panose="020F0502020204030204" pitchFamily="34" charset="0"/>
                        </a:rPr>
                        <a:t>from</a:t>
                      </a:r>
                      <a:r>
                        <a:rPr sz="1400" b="0" i="0" spc="55" dirty="0">
                          <a:solidFill>
                            <a:srgbClr val="222222"/>
                          </a:solidFill>
                          <a:latin typeface="Calibri" panose="020F0502020204030204" pitchFamily="34" charset="0"/>
                          <a:cs typeface="Calibri" panose="020F0502020204030204" pitchFamily="34" charset="0"/>
                        </a:rPr>
                        <a:t> </a:t>
                      </a:r>
                      <a:r>
                        <a:rPr sz="1400" b="0" i="0" spc="-25" dirty="0">
                          <a:solidFill>
                            <a:srgbClr val="222222"/>
                          </a:solidFill>
                          <a:latin typeface="Calibri" panose="020F0502020204030204" pitchFamily="34" charset="0"/>
                          <a:cs typeface="Calibri" panose="020F0502020204030204" pitchFamily="34" charset="0"/>
                        </a:rPr>
                        <a:t>the </a:t>
                      </a:r>
                      <a:r>
                        <a:rPr sz="1400" b="0" i="0" spc="-10" dirty="0">
                          <a:solidFill>
                            <a:srgbClr val="222222"/>
                          </a:solidFill>
                          <a:latin typeface="Calibri" panose="020F0502020204030204" pitchFamily="34" charset="0"/>
                          <a:cs typeface="Calibri" panose="020F0502020204030204" pitchFamily="34" charset="0"/>
                        </a:rPr>
                        <a:t>population</a:t>
                      </a:r>
                      <a:endParaRPr sz="1400" b="0" i="0" dirty="0">
                        <a:latin typeface="Calibri" panose="020F0502020204030204" pitchFamily="34" charset="0"/>
                        <a:cs typeface="Calibri" panose="020F0502020204030204" pitchFamily="34" charset="0"/>
                      </a:endParaRPr>
                    </a:p>
                  </a:txBody>
                  <a:tcPr marL="0" marR="0" marT="5715" marB="0">
                    <a:lnL w="19050">
                      <a:solidFill>
                        <a:srgbClr val="3C78D8"/>
                      </a:solidFill>
                      <a:prstDash val="solid"/>
                    </a:lnL>
                    <a:lnR w="19050">
                      <a:solidFill>
                        <a:srgbClr val="3C78D8"/>
                      </a:solidFill>
                      <a:prstDash val="solid"/>
                    </a:lnR>
                    <a:lnT w="19050">
                      <a:solidFill>
                        <a:srgbClr val="3C78D8"/>
                      </a:solidFill>
                      <a:prstDash val="solid"/>
                    </a:lnT>
                    <a:lnB w="19050">
                      <a:solidFill>
                        <a:srgbClr val="3C78D8"/>
                      </a:solidFill>
                      <a:prstDash val="solid"/>
                    </a:lnB>
                  </a:tcPr>
                </a:tc>
                <a:tc>
                  <a:txBody>
                    <a:bodyPr/>
                    <a:lstStyle/>
                    <a:p>
                      <a:pPr algn="ctr">
                        <a:lnSpc>
                          <a:spcPct val="100000"/>
                        </a:lnSpc>
                        <a:spcBef>
                          <a:spcPts val="620"/>
                        </a:spcBef>
                      </a:pPr>
                      <a:r>
                        <a:rPr sz="1400" b="0" i="0" spc="100" dirty="0">
                          <a:latin typeface="Calibri" panose="020F0502020204030204" pitchFamily="34" charset="0"/>
                          <a:cs typeface="Calibri" panose="020F0502020204030204" pitchFamily="34" charset="0"/>
                        </a:rPr>
                        <a:t>t</a:t>
                      </a:r>
                      <a:r>
                        <a:rPr sz="1400" b="0" i="0" spc="-30" dirty="0">
                          <a:latin typeface="Calibri" panose="020F0502020204030204" pitchFamily="34" charset="0"/>
                          <a:cs typeface="Calibri" panose="020F0502020204030204" pitchFamily="34" charset="0"/>
                        </a:rPr>
                        <a:t> </a:t>
                      </a:r>
                      <a:r>
                        <a:rPr sz="1400" b="0" i="0" spc="-10" dirty="0">
                          <a:latin typeface="Calibri" panose="020F0502020204030204" pitchFamily="34" charset="0"/>
                          <a:cs typeface="Calibri" panose="020F0502020204030204" pitchFamily="34" charset="0"/>
                        </a:rPr>
                        <a:t>distribution</a:t>
                      </a:r>
                      <a:endParaRPr sz="1400" b="0" i="0" dirty="0">
                        <a:latin typeface="Calibri" panose="020F0502020204030204" pitchFamily="34" charset="0"/>
                        <a:cs typeface="Calibri" panose="020F0502020204030204" pitchFamily="34" charset="0"/>
                      </a:endParaRPr>
                    </a:p>
                    <a:p>
                      <a:pPr>
                        <a:lnSpc>
                          <a:spcPct val="100000"/>
                        </a:lnSpc>
                        <a:spcBef>
                          <a:spcPts val="65"/>
                        </a:spcBef>
                      </a:pPr>
                      <a:endParaRPr sz="1400" dirty="0">
                        <a:latin typeface="Times New Roman"/>
                        <a:cs typeface="Times New Roman"/>
                      </a:endParaRPr>
                    </a:p>
                    <a:p>
                      <a:pPr marL="146050" marR="137795" algn="ctr">
                        <a:lnSpc>
                          <a:spcPct val="100000"/>
                        </a:lnSpc>
                        <a:spcBef>
                          <a:spcPts val="5"/>
                        </a:spcBef>
                      </a:pPr>
                      <a:r>
                        <a:rPr sz="1400" b="0" i="0" dirty="0">
                          <a:latin typeface="Calibri" panose="020F0502020204030204" pitchFamily="34" charset="0"/>
                          <a:cs typeface="Calibri" panose="020F0502020204030204" pitchFamily="34" charset="0"/>
                        </a:rPr>
                        <a:t>(The</a:t>
                      </a:r>
                      <a:r>
                        <a:rPr sz="1400" b="0" i="0" spc="15" dirty="0">
                          <a:latin typeface="Calibri" panose="020F0502020204030204" pitchFamily="34" charset="0"/>
                          <a:cs typeface="Calibri" panose="020F0502020204030204" pitchFamily="34" charset="0"/>
                        </a:rPr>
                        <a:t> </a:t>
                      </a:r>
                      <a:r>
                        <a:rPr sz="1400" b="0" i="0" dirty="0">
                          <a:latin typeface="Calibri" panose="020F0502020204030204" pitchFamily="34" charset="0"/>
                          <a:cs typeface="Calibri" panose="020F0502020204030204" pitchFamily="34" charset="0"/>
                        </a:rPr>
                        <a:t>test</a:t>
                      </a:r>
                      <a:r>
                        <a:rPr sz="1400" b="0" i="0" spc="20" dirty="0">
                          <a:latin typeface="Calibri" panose="020F0502020204030204" pitchFamily="34" charset="0"/>
                          <a:cs typeface="Calibri" panose="020F0502020204030204" pitchFamily="34" charset="0"/>
                        </a:rPr>
                        <a:t> </a:t>
                      </a:r>
                      <a:r>
                        <a:rPr sz="1400" b="0" i="0" dirty="0">
                          <a:latin typeface="Calibri" panose="020F0502020204030204" pitchFamily="34" charset="0"/>
                          <a:cs typeface="Calibri" panose="020F0502020204030204" pitchFamily="34" charset="0"/>
                        </a:rPr>
                        <a:t>is</a:t>
                      </a:r>
                      <a:r>
                        <a:rPr sz="1400" b="0" i="0" spc="20" dirty="0">
                          <a:latin typeface="Calibri" panose="020F0502020204030204" pitchFamily="34" charset="0"/>
                          <a:cs typeface="Calibri" panose="020F0502020204030204" pitchFamily="34" charset="0"/>
                        </a:rPr>
                        <a:t> </a:t>
                      </a:r>
                      <a:r>
                        <a:rPr sz="1400" b="0" i="0" spc="-20" dirty="0">
                          <a:latin typeface="Calibri" panose="020F0502020204030204" pitchFamily="34" charset="0"/>
                          <a:cs typeface="Calibri" panose="020F0502020204030204" pitchFamily="34" charset="0"/>
                        </a:rPr>
                        <a:t>also </a:t>
                      </a:r>
                      <a:r>
                        <a:rPr sz="1400" b="0" i="0" dirty="0">
                          <a:latin typeface="Calibri" panose="020F0502020204030204" pitchFamily="34" charset="0"/>
                          <a:cs typeface="Calibri" panose="020F0502020204030204" pitchFamily="34" charset="0"/>
                        </a:rPr>
                        <a:t>known</a:t>
                      </a:r>
                      <a:r>
                        <a:rPr sz="1400" b="0" i="0" spc="160" dirty="0">
                          <a:latin typeface="Calibri" panose="020F0502020204030204" pitchFamily="34" charset="0"/>
                          <a:cs typeface="Calibri" panose="020F0502020204030204" pitchFamily="34" charset="0"/>
                        </a:rPr>
                        <a:t> </a:t>
                      </a:r>
                      <a:r>
                        <a:rPr sz="1400" b="0" i="0" spc="-25" dirty="0">
                          <a:latin typeface="Calibri" panose="020F0502020204030204" pitchFamily="34" charset="0"/>
                          <a:cs typeface="Calibri" panose="020F0502020204030204" pitchFamily="34" charset="0"/>
                        </a:rPr>
                        <a:t>as</a:t>
                      </a:r>
                      <a:endParaRPr sz="1400" b="0" i="0" dirty="0">
                        <a:latin typeface="Calibri" panose="020F0502020204030204" pitchFamily="34" charset="0"/>
                        <a:cs typeface="Calibri" panose="020F0502020204030204" pitchFamily="34" charset="0"/>
                      </a:endParaRPr>
                    </a:p>
                    <a:p>
                      <a:pPr marL="520700" marR="262255" indent="-250190">
                        <a:lnSpc>
                          <a:spcPct val="100000"/>
                        </a:lnSpc>
                      </a:pPr>
                      <a:r>
                        <a:rPr sz="1400" b="0" i="0" dirty="0">
                          <a:latin typeface="Calibri" panose="020F0502020204030204" pitchFamily="34" charset="0"/>
                          <a:cs typeface="Calibri" panose="020F0502020204030204" pitchFamily="34" charset="0"/>
                        </a:rPr>
                        <a:t>One-</a:t>
                      </a:r>
                      <a:r>
                        <a:rPr sz="1400" b="0" i="0" spc="-25" dirty="0">
                          <a:latin typeface="Calibri" panose="020F0502020204030204" pitchFamily="34" charset="0"/>
                          <a:cs typeface="Calibri" panose="020F0502020204030204" pitchFamily="34" charset="0"/>
                        </a:rPr>
                        <a:t>sample </a:t>
                      </a:r>
                      <a:r>
                        <a:rPr sz="1400" b="0" i="0" spc="85" dirty="0">
                          <a:latin typeface="Calibri" panose="020F0502020204030204" pitchFamily="34" charset="0"/>
                          <a:cs typeface="Calibri" panose="020F0502020204030204" pitchFamily="34" charset="0"/>
                        </a:rPr>
                        <a:t>t-</a:t>
                      </a:r>
                      <a:r>
                        <a:rPr sz="1400" b="0" i="0" spc="-10" dirty="0">
                          <a:latin typeface="Calibri" panose="020F0502020204030204" pitchFamily="34" charset="0"/>
                          <a:cs typeface="Calibri" panose="020F0502020204030204" pitchFamily="34" charset="0"/>
                        </a:rPr>
                        <a:t>test)</a:t>
                      </a:r>
                      <a:endParaRPr sz="1400" b="0" i="0" dirty="0">
                        <a:latin typeface="Calibri" panose="020F0502020204030204" pitchFamily="34" charset="0"/>
                        <a:cs typeface="Calibri" panose="020F0502020204030204" pitchFamily="34" charset="0"/>
                      </a:endParaRPr>
                    </a:p>
                  </a:txBody>
                  <a:tcPr marL="0" marR="0" marT="78740" marB="0">
                    <a:lnL w="19050">
                      <a:solidFill>
                        <a:srgbClr val="3C78D8"/>
                      </a:solidFill>
                      <a:prstDash val="solid"/>
                    </a:lnL>
                    <a:lnR w="19050">
                      <a:solidFill>
                        <a:srgbClr val="3C78D8"/>
                      </a:solidFill>
                      <a:prstDash val="solid"/>
                    </a:lnR>
                    <a:lnT w="19050">
                      <a:solidFill>
                        <a:srgbClr val="3C78D8"/>
                      </a:solidFill>
                      <a:prstDash val="solid"/>
                    </a:lnT>
                    <a:lnB w="19050">
                      <a:solidFill>
                        <a:srgbClr val="3C78D8"/>
                      </a:solidFill>
                      <a:prstDash val="soli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50638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3" name="Text 0"/>
          <p:cNvSpPr/>
          <p:nvPr/>
        </p:nvSpPr>
        <p:spPr>
          <a:xfrm>
            <a:off x="6275903" y="620792"/>
            <a:ext cx="7564993" cy="1268730"/>
          </a:xfrm>
          <a:prstGeom prst="rect">
            <a:avLst/>
          </a:prstGeom>
          <a:noFill/>
          <a:ln/>
        </p:spPr>
        <p:txBody>
          <a:bodyPr wrap="square" lIns="0" tIns="0" rIns="0" bIns="0" rtlCol="0" anchor="t"/>
          <a:lstStyle/>
          <a:p>
            <a:pPr marL="0" indent="0" algn="l">
              <a:lnSpc>
                <a:spcPts val="4950"/>
              </a:lnSpc>
              <a:buNone/>
            </a:pPr>
            <a:r>
              <a:rPr lang="en-US" sz="3950" b="1" dirty="0">
                <a:solidFill>
                  <a:srgbClr val="1F1E1E"/>
                </a:solidFill>
                <a:latin typeface="Calibri" panose="020F0502020204030204" pitchFamily="34" charset="0"/>
                <a:ea typeface="Noto Sans Semi Bold" pitchFamily="34" charset="-122"/>
                <a:cs typeface="Calibri" panose="020F0502020204030204" pitchFamily="34" charset="0"/>
              </a:rPr>
              <a:t>Time Spent Analysis Conclusion</a:t>
            </a:r>
            <a:endParaRPr lang="en-US" sz="3950" b="1" dirty="0">
              <a:latin typeface="Calibri" panose="020F0502020204030204" pitchFamily="34" charset="0"/>
            </a:endParaRPr>
          </a:p>
        </p:txBody>
      </p:sp>
      <p:sp>
        <p:nvSpPr>
          <p:cNvPr id="4" name="Shape 1"/>
          <p:cNvSpPr/>
          <p:nvPr/>
        </p:nvSpPr>
        <p:spPr>
          <a:xfrm>
            <a:off x="6275903" y="2193965"/>
            <a:ext cx="3681055" cy="2808923"/>
          </a:xfrm>
          <a:prstGeom prst="roundRect">
            <a:avLst>
              <a:gd name="adj" fmla="val 3036"/>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sp>
        <p:nvSpPr>
          <p:cNvPr id="5" name="Text 2"/>
          <p:cNvSpPr/>
          <p:nvPr/>
        </p:nvSpPr>
        <p:spPr>
          <a:xfrm>
            <a:off x="6486525" y="2404586"/>
            <a:ext cx="2537698" cy="317063"/>
          </a:xfrm>
          <a:prstGeom prst="rect">
            <a:avLst/>
          </a:prstGeom>
          <a:noFill/>
          <a:ln/>
        </p:spPr>
        <p:txBody>
          <a:bodyPr wrap="none" lIns="0" tIns="0" rIns="0" bIns="0" rtlCol="0" anchor="t"/>
          <a:lstStyle/>
          <a:p>
            <a:pPr marL="0" indent="0" algn="l">
              <a:lnSpc>
                <a:spcPts val="2450"/>
              </a:lnSpc>
              <a:buNone/>
            </a:pPr>
            <a:r>
              <a:rPr lang="en-US" sz="1950" b="1" dirty="0">
                <a:solidFill>
                  <a:srgbClr val="3B3535"/>
                </a:solidFill>
                <a:latin typeface="Calibri" panose="020F0502020204030204" pitchFamily="34" charset="0"/>
                <a:ea typeface="Noto Sans Semi Bold" pitchFamily="34" charset="-122"/>
                <a:cs typeface="Calibri" panose="020F0502020204030204" pitchFamily="34" charset="0"/>
              </a:rPr>
              <a:t>Statistical Finding</a:t>
            </a:r>
            <a:endParaRPr lang="en-US" sz="1950" b="1" dirty="0">
              <a:latin typeface="Calibri" panose="020F0502020204030204" pitchFamily="34" charset="0"/>
            </a:endParaRPr>
          </a:p>
        </p:txBody>
      </p:sp>
      <p:sp>
        <p:nvSpPr>
          <p:cNvPr id="6" name="Text 3"/>
          <p:cNvSpPr/>
          <p:nvPr/>
        </p:nvSpPr>
        <p:spPr>
          <a:xfrm>
            <a:off x="6486525" y="2843451"/>
            <a:ext cx="3259812" cy="1948815"/>
          </a:xfrm>
          <a:prstGeom prst="rect">
            <a:avLst/>
          </a:prstGeom>
          <a:noFill/>
          <a:ln/>
        </p:spPr>
        <p:txBody>
          <a:bodyPr wrap="square" lIns="0" tIns="0" rIns="0" bIns="0" rtlCol="0" anchor="t"/>
          <a:lstStyle/>
          <a:p>
            <a:pPr marL="0" indent="0" algn="l">
              <a:lnSpc>
                <a:spcPts val="2550"/>
              </a:lnSpc>
              <a:buNone/>
            </a:pPr>
            <a:r>
              <a:rPr lang="en-US" sz="1550" dirty="0">
                <a:solidFill>
                  <a:srgbClr val="3B3535"/>
                </a:solidFill>
                <a:latin typeface="Calibri" panose="020F0502020204030204" pitchFamily="34" charset="0"/>
                <a:ea typeface="Sora" pitchFamily="34" charset="-122"/>
                <a:cs typeface="Calibri" panose="020F0502020204030204" pitchFamily="34" charset="0"/>
              </a:rPr>
              <a:t>We reject the null hypothesis. There is statistically significant evidence that users spend more time on the new landing page compared to the old one (p-value = 0.000139 &lt; α = 0.05).</a:t>
            </a:r>
            <a:endParaRPr lang="en-US" sz="1550" b="1" dirty="0">
              <a:latin typeface="Calibri" panose="020F0502020204030204" pitchFamily="34" charset="0"/>
            </a:endParaRPr>
          </a:p>
        </p:txBody>
      </p:sp>
      <p:sp>
        <p:nvSpPr>
          <p:cNvPr id="7" name="Shape 4"/>
          <p:cNvSpPr/>
          <p:nvPr/>
        </p:nvSpPr>
        <p:spPr>
          <a:xfrm>
            <a:off x="10159960" y="2193965"/>
            <a:ext cx="3681055" cy="2808923"/>
          </a:xfrm>
          <a:prstGeom prst="roundRect">
            <a:avLst>
              <a:gd name="adj" fmla="val 3036"/>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sp>
        <p:nvSpPr>
          <p:cNvPr id="8" name="Text 5"/>
          <p:cNvSpPr/>
          <p:nvPr/>
        </p:nvSpPr>
        <p:spPr>
          <a:xfrm>
            <a:off x="10370582" y="2404586"/>
            <a:ext cx="2537698" cy="317063"/>
          </a:xfrm>
          <a:prstGeom prst="rect">
            <a:avLst/>
          </a:prstGeom>
          <a:noFill/>
          <a:ln/>
        </p:spPr>
        <p:txBody>
          <a:bodyPr wrap="none" lIns="0" tIns="0" rIns="0" bIns="0" rtlCol="0" anchor="t"/>
          <a:lstStyle/>
          <a:p>
            <a:pPr marL="0" indent="0" algn="l">
              <a:lnSpc>
                <a:spcPts val="2450"/>
              </a:lnSpc>
              <a:buNone/>
            </a:pPr>
            <a:r>
              <a:rPr lang="en-US" sz="1950" b="1" dirty="0">
                <a:solidFill>
                  <a:srgbClr val="3B3535"/>
                </a:solidFill>
                <a:latin typeface="Calibri" panose="020F0502020204030204" pitchFamily="34" charset="0"/>
                <a:ea typeface="Noto Sans Semi Bold" pitchFamily="34" charset="-122"/>
                <a:cs typeface="Calibri" panose="020F0502020204030204" pitchFamily="34" charset="0"/>
              </a:rPr>
              <a:t>Business Insight</a:t>
            </a:r>
            <a:endParaRPr lang="en-US" sz="1950" b="1" dirty="0">
              <a:latin typeface="Calibri" panose="020F0502020204030204" pitchFamily="34" charset="0"/>
            </a:endParaRPr>
          </a:p>
        </p:txBody>
      </p:sp>
      <p:sp>
        <p:nvSpPr>
          <p:cNvPr id="9" name="Text 6"/>
          <p:cNvSpPr/>
          <p:nvPr/>
        </p:nvSpPr>
        <p:spPr>
          <a:xfrm>
            <a:off x="10370582" y="2843451"/>
            <a:ext cx="3259812" cy="1948815"/>
          </a:xfrm>
          <a:prstGeom prst="rect">
            <a:avLst/>
          </a:prstGeom>
          <a:noFill/>
          <a:ln/>
        </p:spPr>
        <p:txBody>
          <a:bodyPr wrap="square" lIns="0" tIns="0" rIns="0" bIns="0" rtlCol="0" anchor="t"/>
          <a:lstStyle/>
          <a:p>
            <a:pPr marL="0" indent="0" algn="l">
              <a:lnSpc>
                <a:spcPts val="2550"/>
              </a:lnSpc>
              <a:buNone/>
            </a:pPr>
            <a:r>
              <a:rPr lang="en-US" sz="1550" dirty="0">
                <a:solidFill>
                  <a:srgbClr val="3B3535"/>
                </a:solidFill>
                <a:latin typeface="Calibri" panose="020F0502020204030204" pitchFamily="34" charset="0"/>
                <a:ea typeface="Sora" pitchFamily="34" charset="-122"/>
                <a:cs typeface="Calibri" panose="020F0502020204030204" pitchFamily="34" charset="0"/>
              </a:rPr>
              <a:t>The new landing page is more engaging and effective at holding user attention. This supports moving forward with its broader rollout to enhance user engagement.</a:t>
            </a:r>
            <a:endParaRPr lang="en-US" sz="1550" b="1" dirty="0">
              <a:latin typeface="Calibri" panose="020F0502020204030204" pitchFamily="34" charset="0"/>
            </a:endParaRPr>
          </a:p>
        </p:txBody>
      </p:sp>
      <p:sp>
        <p:nvSpPr>
          <p:cNvPr id="10" name="Shape 7"/>
          <p:cNvSpPr/>
          <p:nvPr/>
        </p:nvSpPr>
        <p:spPr>
          <a:xfrm>
            <a:off x="6275903" y="5205889"/>
            <a:ext cx="7564993" cy="2402919"/>
          </a:xfrm>
          <a:prstGeom prst="roundRect">
            <a:avLst>
              <a:gd name="adj" fmla="val 3548"/>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sp>
        <p:nvSpPr>
          <p:cNvPr id="11" name="Text 8"/>
          <p:cNvSpPr/>
          <p:nvPr/>
        </p:nvSpPr>
        <p:spPr>
          <a:xfrm>
            <a:off x="6486525" y="5416510"/>
            <a:ext cx="2537698" cy="317063"/>
          </a:xfrm>
          <a:prstGeom prst="rect">
            <a:avLst/>
          </a:prstGeom>
          <a:noFill/>
          <a:ln/>
        </p:spPr>
        <p:txBody>
          <a:bodyPr wrap="none" lIns="0" tIns="0" rIns="0" bIns="0" rtlCol="0" anchor="t"/>
          <a:lstStyle/>
          <a:p>
            <a:pPr marL="0" indent="0" algn="l">
              <a:lnSpc>
                <a:spcPts val="2450"/>
              </a:lnSpc>
              <a:buNone/>
            </a:pPr>
            <a:r>
              <a:rPr lang="en-US" sz="1950" b="1" dirty="0">
                <a:solidFill>
                  <a:srgbClr val="3B3535"/>
                </a:solidFill>
                <a:latin typeface="Calibri" panose="020F0502020204030204" pitchFamily="34" charset="0"/>
                <a:ea typeface="Noto Sans Semi Bold" pitchFamily="34" charset="-122"/>
                <a:cs typeface="Calibri" panose="020F0502020204030204" pitchFamily="34" charset="0"/>
              </a:rPr>
              <a:t>Standard Deviations</a:t>
            </a:r>
            <a:endParaRPr lang="en-US" sz="1950" b="1" dirty="0">
              <a:latin typeface="Calibri" panose="020F0502020204030204" pitchFamily="34" charset="0"/>
            </a:endParaRPr>
          </a:p>
        </p:txBody>
      </p:sp>
      <p:sp>
        <p:nvSpPr>
          <p:cNvPr id="12" name="Text 9"/>
          <p:cNvSpPr/>
          <p:nvPr/>
        </p:nvSpPr>
        <p:spPr>
          <a:xfrm>
            <a:off x="6486525" y="5855375"/>
            <a:ext cx="7143750" cy="324802"/>
          </a:xfrm>
          <a:prstGeom prst="rect">
            <a:avLst/>
          </a:prstGeom>
          <a:noFill/>
          <a:ln/>
        </p:spPr>
        <p:txBody>
          <a:bodyPr wrap="none" lIns="0" tIns="0" rIns="0" bIns="0" rtlCol="0" anchor="t"/>
          <a:lstStyle/>
          <a:p>
            <a:pPr marL="0" indent="0" algn="l">
              <a:lnSpc>
                <a:spcPts val="2550"/>
              </a:lnSpc>
              <a:buNone/>
            </a:pPr>
            <a:r>
              <a:rPr lang="en-US" sz="1550" dirty="0">
                <a:solidFill>
                  <a:srgbClr val="3B3535"/>
                </a:solidFill>
                <a:latin typeface="Calibri" panose="020F0502020204030204" pitchFamily="34" charset="0"/>
                <a:ea typeface="Sora" pitchFamily="34" charset="-122"/>
                <a:cs typeface="Calibri" panose="020F0502020204030204" pitchFamily="34" charset="0"/>
              </a:rPr>
              <a:t>New page: 1.82 minutes</a:t>
            </a:r>
            <a:endParaRPr lang="en-US" sz="1550" b="1" dirty="0">
              <a:latin typeface="Calibri" panose="020F0502020204030204" pitchFamily="34" charset="0"/>
            </a:endParaRPr>
          </a:p>
        </p:txBody>
      </p:sp>
      <p:sp>
        <p:nvSpPr>
          <p:cNvPr id="13" name="Text 10"/>
          <p:cNvSpPr/>
          <p:nvPr/>
        </p:nvSpPr>
        <p:spPr>
          <a:xfrm>
            <a:off x="6486525" y="6301978"/>
            <a:ext cx="7143750" cy="324802"/>
          </a:xfrm>
          <a:prstGeom prst="rect">
            <a:avLst/>
          </a:prstGeom>
          <a:noFill/>
          <a:ln/>
        </p:spPr>
        <p:txBody>
          <a:bodyPr wrap="none" lIns="0" tIns="0" rIns="0" bIns="0" rtlCol="0" anchor="t"/>
          <a:lstStyle/>
          <a:p>
            <a:pPr marL="0" indent="0" algn="l">
              <a:lnSpc>
                <a:spcPts val="2550"/>
              </a:lnSpc>
              <a:buNone/>
            </a:pPr>
            <a:r>
              <a:rPr lang="en-US" sz="1550" dirty="0">
                <a:solidFill>
                  <a:srgbClr val="3B3535"/>
                </a:solidFill>
                <a:latin typeface="Calibri" panose="020F0502020204030204" pitchFamily="34" charset="0"/>
                <a:ea typeface="Sora" pitchFamily="34" charset="-122"/>
                <a:cs typeface="Calibri" panose="020F0502020204030204" pitchFamily="34" charset="0"/>
              </a:rPr>
              <a:t>Old page: 2.58 minutes</a:t>
            </a:r>
            <a:endParaRPr lang="en-US" sz="1550" b="1" dirty="0">
              <a:latin typeface="Calibri" panose="020F0502020204030204" pitchFamily="34" charset="0"/>
            </a:endParaRPr>
          </a:p>
        </p:txBody>
      </p:sp>
      <p:sp>
        <p:nvSpPr>
          <p:cNvPr id="14" name="Text 11"/>
          <p:cNvSpPr/>
          <p:nvPr/>
        </p:nvSpPr>
        <p:spPr>
          <a:xfrm>
            <a:off x="6486525" y="6748582"/>
            <a:ext cx="7143750" cy="649605"/>
          </a:xfrm>
          <a:prstGeom prst="rect">
            <a:avLst/>
          </a:prstGeom>
          <a:noFill/>
          <a:ln/>
        </p:spPr>
        <p:txBody>
          <a:bodyPr wrap="square" lIns="0" tIns="0" rIns="0" bIns="0" rtlCol="0" anchor="t"/>
          <a:lstStyle/>
          <a:p>
            <a:pPr marL="0" indent="0" algn="l">
              <a:lnSpc>
                <a:spcPts val="2550"/>
              </a:lnSpc>
              <a:buNone/>
            </a:pPr>
            <a:r>
              <a:rPr lang="en-US" sz="1550" dirty="0">
                <a:solidFill>
                  <a:srgbClr val="3B3535"/>
                </a:solidFill>
                <a:latin typeface="Calibri" panose="020F0502020204030204" pitchFamily="34" charset="0"/>
                <a:ea typeface="Sora" pitchFamily="34" charset="-122"/>
                <a:cs typeface="Calibri" panose="020F0502020204030204" pitchFamily="34" charset="0"/>
              </a:rPr>
              <a:t>The lower standard deviation for the new page indicates more consistent user engagement.</a:t>
            </a:r>
            <a:endParaRPr lang="en-US" sz="1550" b="1" dirty="0">
              <a:latin typeface="Calibri" panose="020F0502020204030204" pitchFamily="34" charset="0"/>
            </a:endParaRPr>
          </a:p>
        </p:txBody>
      </p:sp>
      <p:pic>
        <p:nvPicPr>
          <p:cNvPr id="15" name="Picture 14">
            <a:extLst>
              <a:ext uri="{FF2B5EF4-FFF2-40B4-BE49-F238E27FC236}">
                <a16:creationId xmlns:a16="http://schemas.microsoft.com/office/drawing/2014/main" id="{07AB1564-0724-C066-1DF3-FC40AEB18BDA}"/>
              </a:ext>
            </a:extLst>
          </p:cNvPr>
          <p:cNvPicPr>
            <a:picLocks noChangeAspect="1"/>
          </p:cNvPicPr>
          <p:nvPr/>
        </p:nvPicPr>
        <p:blipFill>
          <a:blip r:embed="rId3"/>
          <a:stretch>
            <a:fillRect/>
          </a:stretch>
        </p:blipFill>
        <p:spPr>
          <a:xfrm>
            <a:off x="107629" y="1293125"/>
            <a:ext cx="5786516" cy="4123385"/>
          </a:xfrm>
          <a:prstGeom prst="rect">
            <a:avLst/>
          </a:prstGeom>
        </p:spPr>
      </p:pic>
      <p:sp>
        <p:nvSpPr>
          <p:cNvPr id="16" name="TextBox 15">
            <a:extLst>
              <a:ext uri="{FF2B5EF4-FFF2-40B4-BE49-F238E27FC236}">
                <a16:creationId xmlns:a16="http://schemas.microsoft.com/office/drawing/2014/main" id="{FAE018C1-B0CA-A94D-3E22-7778B90398DB}"/>
              </a:ext>
            </a:extLst>
          </p:cNvPr>
          <p:cNvSpPr txBox="1"/>
          <p:nvPr/>
        </p:nvSpPr>
        <p:spPr>
          <a:xfrm>
            <a:off x="691116" y="5733573"/>
            <a:ext cx="4827182" cy="646331"/>
          </a:xfrm>
          <a:prstGeom prst="rect">
            <a:avLst/>
          </a:prstGeom>
          <a:noFill/>
        </p:spPr>
        <p:txBody>
          <a:bodyPr wrap="square" rtlCol="0">
            <a:spAutoFit/>
          </a:bodyPr>
          <a:lstStyle/>
          <a:p>
            <a:r>
              <a:rPr lang="en-US" b="1" i="1" dirty="0"/>
              <a:t>Remember that</a:t>
            </a:r>
            <a:r>
              <a:rPr lang="en-AE" b="1" i="1" dirty="0"/>
              <a:t> if the P Value is low, the Null hypothesis must go.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83669" y="615791"/>
            <a:ext cx="6822638" cy="524708"/>
          </a:xfrm>
          <a:prstGeom prst="rect">
            <a:avLst/>
          </a:prstGeom>
          <a:noFill/>
          <a:ln/>
        </p:spPr>
        <p:txBody>
          <a:bodyPr wrap="none" lIns="0" tIns="0" rIns="0" bIns="0" rtlCol="0" anchor="t"/>
          <a:lstStyle/>
          <a:p>
            <a:pPr marL="0" indent="0" algn="l">
              <a:lnSpc>
                <a:spcPts val="4100"/>
              </a:lnSpc>
              <a:buNone/>
            </a:pPr>
            <a:endParaRPr lang="en-US" sz="3300" b="1" dirty="0">
              <a:latin typeface="Calibri" panose="020F0502020204030204" pitchFamily="34" charset="0"/>
            </a:endParaRPr>
          </a:p>
        </p:txBody>
      </p:sp>
      <p:sp>
        <p:nvSpPr>
          <p:cNvPr id="4" name="Text 1"/>
          <p:cNvSpPr/>
          <p:nvPr/>
        </p:nvSpPr>
        <p:spPr>
          <a:xfrm>
            <a:off x="4927757" y="1665207"/>
            <a:ext cx="9468727" cy="6170987"/>
          </a:xfrm>
          <a:prstGeom prst="rect">
            <a:avLst/>
          </a:prstGeom>
          <a:noFill/>
          <a:ln/>
        </p:spPr>
        <p:txBody>
          <a:bodyPr wrap="square" lIns="0" tIns="0" rIns="0" bIns="0" rtlCol="0" anchor="t"/>
          <a:lstStyle/>
          <a:p>
            <a:pPr marL="0" indent="0" algn="l">
              <a:lnSpc>
                <a:spcPct val="150000"/>
              </a:lnSpc>
              <a:buNone/>
            </a:pPr>
            <a:r>
              <a:rPr lang="en-US" sz="1600" dirty="0">
                <a:solidFill>
                  <a:srgbClr val="3B3535"/>
                </a:solidFill>
                <a:latin typeface="Calibri" panose="020F0502020204030204" pitchFamily="34" charset="0"/>
                <a:ea typeface="Sora" pitchFamily="34" charset="-122"/>
                <a:cs typeface="Calibri" panose="020F0502020204030204" pitchFamily="34" charset="0"/>
              </a:rPr>
              <a:t>The new landing page shows a substantially higher conversion rate (66%) compared to the old landing page (42%). This visual comparison suggests the new design is more effective at converting visitors to subscribers. Which will be</a:t>
            </a:r>
            <a:r>
              <a:rPr lang="en-US" sz="1600" b="0" i="0" dirty="0">
                <a:effectLst/>
                <a:latin typeface="Calibri" panose="020F0502020204030204" pitchFamily="34" charset="0"/>
                <a:cs typeface="Calibri" panose="020F0502020204030204" pitchFamily="34" charset="0"/>
              </a:rPr>
              <a:t> formally tested.</a:t>
            </a:r>
            <a:endParaRPr lang="en-US" sz="1600" dirty="0">
              <a:latin typeface="Calibri" panose="020F0502020204030204" pitchFamily="34" charset="0"/>
              <a:cs typeface="Calibri" panose="020F0502020204030204" pitchFamily="34" charset="0"/>
            </a:endParaRPr>
          </a:p>
          <a:p>
            <a:pPr marL="0" indent="0" algn="l">
              <a:lnSpc>
                <a:spcPct val="150000"/>
              </a:lnSpc>
              <a:buNone/>
            </a:pPr>
            <a:r>
              <a:rPr lang="en-US" sz="1600" b="1" i="0" dirty="0">
                <a:effectLst/>
                <a:latin typeface="Calibri" panose="020F0502020204030204" pitchFamily="34" charset="0"/>
                <a:cs typeface="Calibri" panose="020F0502020204030204" pitchFamily="34" charset="0"/>
              </a:rPr>
              <a:t>Selecting appropriate test: </a:t>
            </a:r>
          </a:p>
          <a:p>
            <a:pPr algn="l">
              <a:lnSpc>
                <a:spcPct val="150000"/>
              </a:lnSpc>
              <a:buNone/>
            </a:pPr>
            <a:r>
              <a:rPr lang="en-US" sz="1600" dirty="0">
                <a:effectLst/>
                <a:latin typeface="Calibri" panose="020F0502020204030204" pitchFamily="34" charset="0"/>
              </a:rPr>
              <a:t>We are comparing the conversion rates (proportions of users who were converted) between two independent groups — users who saw the new landing page and those who saw the old one.</a:t>
            </a:r>
          </a:p>
          <a:p>
            <a:pPr algn="l">
              <a:lnSpc>
                <a:spcPct val="150000"/>
              </a:lnSpc>
              <a:buNone/>
            </a:pPr>
            <a:endParaRPr lang="en-US" sz="1600" dirty="0">
              <a:effectLst/>
              <a:latin typeface="Calibri" panose="020F0502020204030204" pitchFamily="34" charset="0"/>
            </a:endParaRPr>
          </a:p>
          <a:p>
            <a:pPr algn="l">
              <a:lnSpc>
                <a:spcPct val="150000"/>
              </a:lnSpc>
              <a:buNone/>
            </a:pPr>
            <a:r>
              <a:rPr lang="en-US" sz="1600" dirty="0">
                <a:effectLst/>
                <a:latin typeface="Calibri" panose="020F0502020204030204" pitchFamily="34" charset="0"/>
              </a:rPr>
              <a:t>Since the outcome is binary (Yes or No), and we are comparing two independent proportions, the appropriate statistical test is:</a:t>
            </a:r>
          </a:p>
          <a:p>
            <a:pPr algn="l">
              <a:lnSpc>
                <a:spcPct val="150000"/>
              </a:lnSpc>
              <a:buNone/>
            </a:pPr>
            <a:r>
              <a:rPr lang="en-US" sz="1600" dirty="0">
                <a:effectLst/>
                <a:latin typeface="Calibri" panose="020F0502020204030204" pitchFamily="34" charset="0"/>
              </a:rPr>
              <a:t>Two-Proportion Z-Test (One-Tailed)</a:t>
            </a:r>
          </a:p>
          <a:p>
            <a:pPr algn="l">
              <a:lnSpc>
                <a:spcPct val="150000"/>
              </a:lnSpc>
              <a:buNone/>
            </a:pPr>
            <a:r>
              <a:rPr lang="en-US" sz="1600" dirty="0">
                <a:effectLst/>
                <a:latin typeface="Calibri" panose="020F0502020204030204" pitchFamily="34" charset="0"/>
              </a:rPr>
              <a:t>This will allow us to test if the conversion rate for the new page is significantly greater than that for the old page.</a:t>
            </a:r>
          </a:p>
          <a:p>
            <a:pPr algn="l">
              <a:lnSpc>
                <a:spcPct val="150000"/>
              </a:lnSpc>
              <a:buNone/>
            </a:pPr>
            <a:r>
              <a:rPr lang="en-US" sz="1600" dirty="0">
                <a:effectLst/>
                <a:latin typeface="Calibri" panose="020F0502020204030204" pitchFamily="34" charset="0"/>
              </a:rPr>
              <a:t>Assumptions are met?</a:t>
            </a:r>
          </a:p>
          <a:p>
            <a:pPr marL="285750" indent="-285750" algn="l">
              <a:lnSpc>
                <a:spcPct val="150000"/>
              </a:lnSpc>
              <a:buFont typeface="Wingdings" pitchFamily="2" charset="2"/>
              <a:buChar char="Ø"/>
            </a:pPr>
            <a:r>
              <a:rPr lang="en-US" sz="1600" dirty="0">
                <a:effectLst/>
                <a:latin typeface="Calibri" panose="020F0502020204030204" pitchFamily="34" charset="0"/>
              </a:rPr>
              <a:t>Binomially distributed populations</a:t>
            </a:r>
          </a:p>
          <a:p>
            <a:pPr marL="285750" indent="-285750" algn="l">
              <a:lnSpc>
                <a:spcPct val="150000"/>
              </a:lnSpc>
              <a:buFont typeface="Wingdings" pitchFamily="2" charset="2"/>
              <a:buChar char="Ø"/>
            </a:pPr>
            <a:r>
              <a:rPr lang="en-US" sz="1600" dirty="0">
                <a:effectLst/>
                <a:latin typeface="Calibri" panose="020F0502020204030204" pitchFamily="34" charset="0"/>
              </a:rPr>
              <a:t>Independent populations</a:t>
            </a:r>
          </a:p>
          <a:p>
            <a:pPr marL="285750" indent="-285750" algn="l">
              <a:lnSpc>
                <a:spcPct val="150000"/>
              </a:lnSpc>
              <a:buFont typeface="Wingdings" pitchFamily="2" charset="2"/>
              <a:buChar char="Ø"/>
            </a:pPr>
            <a:r>
              <a:rPr lang="en-US" sz="1600" dirty="0">
                <a:effectLst/>
                <a:latin typeface="Calibri" panose="020F0502020204030204" pitchFamily="34" charset="0"/>
              </a:rPr>
              <a:t>Random sampling from the populations</a:t>
            </a:r>
          </a:p>
          <a:p>
            <a:pPr marL="285750" indent="-285750" algn="l">
              <a:lnSpc>
                <a:spcPct val="150000"/>
              </a:lnSpc>
              <a:buFont typeface="Wingdings" pitchFamily="2" charset="2"/>
              <a:buChar char="Ø"/>
            </a:pPr>
            <a:r>
              <a:rPr lang="en-US" sz="1600" dirty="0">
                <a:effectLst/>
                <a:latin typeface="Calibri" panose="020F0502020204030204" pitchFamily="34" charset="0"/>
              </a:rPr>
              <a:t>When both mean (np) and n(1-p) are greater than or equal to 10. The binomial distribution can be approximated by a normal distribution</a:t>
            </a:r>
          </a:p>
          <a:p>
            <a:pPr marL="0" indent="0" algn="l">
              <a:lnSpc>
                <a:spcPct val="150000"/>
              </a:lnSpc>
              <a:buNone/>
            </a:pPr>
            <a:endParaRPr lang="en-US" b="1" i="0" dirty="0">
              <a:effectLst/>
              <a:latin typeface="Calibri" panose="020F0502020204030204" pitchFamily="34" charset="0"/>
              <a:cs typeface="Calibri" panose="020F0502020204030204" pitchFamily="34" charset="0"/>
            </a:endParaRPr>
          </a:p>
          <a:p>
            <a:pPr marL="0" indent="0" algn="l">
              <a:lnSpc>
                <a:spcPct val="150000"/>
              </a:lnSpc>
              <a:buNone/>
            </a:pPr>
            <a:endParaRPr lang="en-US" b="1" dirty="0">
              <a:latin typeface="Calibri" panose="020F0502020204030204" pitchFamily="34" charset="0"/>
            </a:endParaRPr>
          </a:p>
        </p:txBody>
      </p:sp>
      <p:sp>
        <p:nvSpPr>
          <p:cNvPr id="6" name="TextBox 5">
            <a:extLst>
              <a:ext uri="{FF2B5EF4-FFF2-40B4-BE49-F238E27FC236}">
                <a16:creationId xmlns:a16="http://schemas.microsoft.com/office/drawing/2014/main" id="{498726EA-A2D5-3FE1-8A5E-5FAF1F88A3DA}"/>
              </a:ext>
            </a:extLst>
          </p:cNvPr>
          <p:cNvSpPr txBox="1"/>
          <p:nvPr/>
        </p:nvSpPr>
        <p:spPr>
          <a:xfrm>
            <a:off x="467833" y="292625"/>
            <a:ext cx="13492716" cy="830997"/>
          </a:xfrm>
          <a:prstGeom prst="rect">
            <a:avLst/>
          </a:prstGeom>
          <a:noFill/>
        </p:spPr>
        <p:txBody>
          <a:bodyPr wrap="square">
            <a:spAutoFit/>
          </a:bodyPr>
          <a:lstStyle/>
          <a:p>
            <a:pPr algn="ctr"/>
            <a:r>
              <a:rPr lang="en-US" sz="2400" b="1" dirty="0">
                <a:solidFill>
                  <a:srgbClr val="1F1E1E"/>
                </a:solidFill>
                <a:latin typeface="Calibri" panose="020F0502020204030204" pitchFamily="34" charset="0"/>
                <a:ea typeface="Noto Sans Semi Bold" pitchFamily="34" charset="-122"/>
                <a:cs typeface="Calibri" panose="020F0502020204030204" pitchFamily="34" charset="0"/>
              </a:rPr>
              <a:t>Q2 Hypothesis Test: </a:t>
            </a:r>
            <a:r>
              <a:rPr lang="en-US" sz="2400" b="1" i="0" dirty="0">
                <a:effectLst/>
                <a:latin typeface="Calibri" panose="020F0502020204030204" pitchFamily="34" charset="0"/>
                <a:cs typeface="Calibri" panose="020F0502020204030204" pitchFamily="34" charset="0"/>
              </a:rPr>
              <a:t>Is the conversion rate (the proportion of users who visit the landing page and get converted) for the new page greater than the conversion rate for the old page?</a:t>
            </a:r>
          </a:p>
        </p:txBody>
      </p:sp>
      <p:pic>
        <p:nvPicPr>
          <p:cNvPr id="7" name="Picture 6">
            <a:extLst>
              <a:ext uri="{FF2B5EF4-FFF2-40B4-BE49-F238E27FC236}">
                <a16:creationId xmlns:a16="http://schemas.microsoft.com/office/drawing/2014/main" id="{7ADA1215-B9DB-7080-54B7-1D55A180B8E5}"/>
              </a:ext>
            </a:extLst>
          </p:cNvPr>
          <p:cNvPicPr>
            <a:picLocks noChangeAspect="1"/>
          </p:cNvPicPr>
          <p:nvPr/>
        </p:nvPicPr>
        <p:blipFill>
          <a:blip r:embed="rId3"/>
          <a:stretch>
            <a:fillRect/>
          </a:stretch>
        </p:blipFill>
        <p:spPr>
          <a:xfrm>
            <a:off x="467833" y="1463665"/>
            <a:ext cx="4459924" cy="5783964"/>
          </a:xfrm>
          <a:prstGeom prst="rect">
            <a:avLst/>
          </a:prstGeom>
        </p:spPr>
      </p:pic>
      <p:cxnSp>
        <p:nvCxnSpPr>
          <p:cNvPr id="8" name="Straight Connector 7">
            <a:extLst>
              <a:ext uri="{FF2B5EF4-FFF2-40B4-BE49-F238E27FC236}">
                <a16:creationId xmlns:a16="http://schemas.microsoft.com/office/drawing/2014/main" id="{4323FF8C-26DC-34C1-DA62-D1F55AD712C2}"/>
              </a:ext>
            </a:extLst>
          </p:cNvPr>
          <p:cNvCxnSpPr>
            <a:cxnSpLocks/>
          </p:cNvCxnSpPr>
          <p:nvPr/>
        </p:nvCxnSpPr>
        <p:spPr>
          <a:xfrm flipH="1">
            <a:off x="973058" y="3890879"/>
            <a:ext cx="2789434" cy="0"/>
          </a:xfrm>
          <a:prstGeom prst="line">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7D52B2AC-A9FA-A546-2C53-412B397AB1FA}"/>
              </a:ext>
            </a:extLst>
          </p:cNvPr>
          <p:cNvCxnSpPr>
            <a:cxnSpLocks/>
          </p:cNvCxnSpPr>
          <p:nvPr/>
        </p:nvCxnSpPr>
        <p:spPr>
          <a:xfrm flipH="1">
            <a:off x="973058" y="5010841"/>
            <a:ext cx="1398002" cy="0"/>
          </a:xfrm>
          <a:prstGeom prst="line">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3194328" y="140691"/>
            <a:ext cx="9181028" cy="708779"/>
          </a:xfrm>
          <a:prstGeom prst="rect">
            <a:avLst/>
          </a:prstGeom>
          <a:noFill/>
          <a:ln/>
        </p:spPr>
        <p:txBody>
          <a:bodyPr wrap="none" lIns="0" tIns="0" rIns="0" bIns="0" rtlCol="0" anchor="t"/>
          <a:lstStyle/>
          <a:p>
            <a:pPr marL="0" indent="0" algn="l">
              <a:lnSpc>
                <a:spcPts val="5550"/>
              </a:lnSpc>
              <a:buNone/>
            </a:pPr>
            <a:r>
              <a:rPr lang="en-US" sz="4450" b="1" dirty="0">
                <a:solidFill>
                  <a:srgbClr val="1F1E1E"/>
                </a:solidFill>
                <a:latin typeface="Calibri" panose="020F0502020204030204" pitchFamily="34" charset="0"/>
                <a:ea typeface="Noto Sans Semi Bold" pitchFamily="34" charset="-122"/>
                <a:cs typeface="Calibri" panose="020F0502020204030204" pitchFamily="34" charset="0"/>
              </a:rPr>
              <a:t>Hypothesis Test: Conversion Rate</a:t>
            </a:r>
            <a:endParaRPr lang="en-US" sz="4450" b="1" dirty="0">
              <a:latin typeface="Calibri" panose="020F0502020204030204" pitchFamily="34" charset="0"/>
            </a:endParaRPr>
          </a:p>
        </p:txBody>
      </p:sp>
      <p:sp>
        <p:nvSpPr>
          <p:cNvPr id="3" name="Shape 1"/>
          <p:cNvSpPr/>
          <p:nvPr/>
        </p:nvSpPr>
        <p:spPr>
          <a:xfrm>
            <a:off x="347222" y="1462586"/>
            <a:ext cx="2173724" cy="1306949"/>
          </a:xfrm>
          <a:prstGeom prst="roundRect">
            <a:avLst>
              <a:gd name="adj" fmla="val 7289"/>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pic>
        <p:nvPicPr>
          <p:cNvPr id="4" name="Image 0" descr="preencoded.png"/>
          <p:cNvPicPr>
            <a:picLocks noChangeAspect="1"/>
          </p:cNvPicPr>
          <p:nvPr/>
        </p:nvPicPr>
        <p:blipFill>
          <a:blip r:embed="rId3"/>
          <a:stretch>
            <a:fillRect/>
          </a:stretch>
        </p:blipFill>
        <p:spPr>
          <a:xfrm>
            <a:off x="1274599" y="1916691"/>
            <a:ext cx="318968" cy="398621"/>
          </a:xfrm>
          <a:prstGeom prst="rect">
            <a:avLst/>
          </a:prstGeom>
        </p:spPr>
      </p:pic>
      <p:sp>
        <p:nvSpPr>
          <p:cNvPr id="5" name="Text 2"/>
          <p:cNvSpPr/>
          <p:nvPr/>
        </p:nvSpPr>
        <p:spPr>
          <a:xfrm>
            <a:off x="2747760" y="168940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Null Hypothesis (H₀)</a:t>
            </a:r>
            <a:endParaRPr lang="en-US" sz="2200" b="1" dirty="0">
              <a:latin typeface="Calibri" panose="020F0502020204030204" pitchFamily="34" charset="0"/>
            </a:endParaRPr>
          </a:p>
        </p:txBody>
      </p:sp>
      <p:sp>
        <p:nvSpPr>
          <p:cNvPr id="6" name="Text 3"/>
          <p:cNvSpPr/>
          <p:nvPr/>
        </p:nvSpPr>
        <p:spPr>
          <a:xfrm>
            <a:off x="2747760" y="2179819"/>
            <a:ext cx="6891338" cy="362903"/>
          </a:xfrm>
          <a:prstGeom prst="rect">
            <a:avLst/>
          </a:prstGeom>
          <a:noFill/>
          <a:ln/>
        </p:spPr>
        <p:txBody>
          <a:bodyPr wrap="non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There is no improvement in conversion rate on the new page</a:t>
            </a:r>
            <a:endParaRPr lang="en-US" sz="1750" b="1" dirty="0">
              <a:latin typeface="Calibri" panose="020F0502020204030204" pitchFamily="34" charset="0"/>
            </a:endParaRPr>
          </a:p>
        </p:txBody>
      </p:sp>
      <p:sp>
        <p:nvSpPr>
          <p:cNvPr id="7" name="Shape 4"/>
          <p:cNvSpPr/>
          <p:nvPr/>
        </p:nvSpPr>
        <p:spPr>
          <a:xfrm>
            <a:off x="2634293" y="2754295"/>
            <a:ext cx="10642402" cy="15240"/>
          </a:xfrm>
          <a:prstGeom prst="roundRect">
            <a:avLst>
              <a:gd name="adj" fmla="val 625116"/>
            </a:avLst>
          </a:prstGeom>
          <a:solidFill>
            <a:srgbClr val="BBC2DC"/>
          </a:solidFill>
          <a:ln/>
        </p:spPr>
        <p:txBody>
          <a:bodyPr/>
          <a:lstStyle/>
          <a:p>
            <a:endParaRPr lang="en-AE" b="1" dirty="0">
              <a:latin typeface="Calibri" panose="020F0502020204030204" pitchFamily="34" charset="0"/>
            </a:endParaRPr>
          </a:p>
        </p:txBody>
      </p:sp>
      <p:sp>
        <p:nvSpPr>
          <p:cNvPr id="8" name="Shape 5"/>
          <p:cNvSpPr/>
          <p:nvPr/>
        </p:nvSpPr>
        <p:spPr>
          <a:xfrm>
            <a:off x="347222" y="2882883"/>
            <a:ext cx="4347567" cy="1306949"/>
          </a:xfrm>
          <a:prstGeom prst="roundRect">
            <a:avLst>
              <a:gd name="adj" fmla="val 7289"/>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pic>
        <p:nvPicPr>
          <p:cNvPr id="9" name="Image 1" descr="preencoded.png"/>
          <p:cNvPicPr>
            <a:picLocks noChangeAspect="1"/>
          </p:cNvPicPr>
          <p:nvPr/>
        </p:nvPicPr>
        <p:blipFill>
          <a:blip r:embed="rId4"/>
          <a:stretch>
            <a:fillRect/>
          </a:stretch>
        </p:blipFill>
        <p:spPr>
          <a:xfrm>
            <a:off x="2361521" y="3336987"/>
            <a:ext cx="318968" cy="398621"/>
          </a:xfrm>
          <a:prstGeom prst="rect">
            <a:avLst/>
          </a:prstGeom>
        </p:spPr>
      </p:pic>
      <p:sp>
        <p:nvSpPr>
          <p:cNvPr id="10" name="Text 6"/>
          <p:cNvSpPr/>
          <p:nvPr/>
        </p:nvSpPr>
        <p:spPr>
          <a:xfrm>
            <a:off x="4921603" y="310969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Test Selection</a:t>
            </a:r>
            <a:endParaRPr lang="en-US" sz="2200" b="1" dirty="0">
              <a:latin typeface="Calibri" panose="020F0502020204030204" pitchFamily="34" charset="0"/>
            </a:endParaRPr>
          </a:p>
        </p:txBody>
      </p:sp>
      <p:sp>
        <p:nvSpPr>
          <p:cNvPr id="11" name="Text 7"/>
          <p:cNvSpPr/>
          <p:nvPr/>
        </p:nvSpPr>
        <p:spPr>
          <a:xfrm>
            <a:off x="4921603" y="3600115"/>
            <a:ext cx="4095512" cy="362903"/>
          </a:xfrm>
          <a:prstGeom prst="rect">
            <a:avLst/>
          </a:prstGeom>
          <a:noFill/>
          <a:ln/>
        </p:spPr>
        <p:txBody>
          <a:bodyPr wrap="non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Two-Proportion Z-Test (One-Tailed)</a:t>
            </a:r>
            <a:endParaRPr lang="en-US" sz="1750" b="1" dirty="0">
              <a:latin typeface="Calibri" panose="020F0502020204030204" pitchFamily="34" charset="0"/>
            </a:endParaRPr>
          </a:p>
        </p:txBody>
      </p:sp>
      <p:sp>
        <p:nvSpPr>
          <p:cNvPr id="12" name="Shape 8"/>
          <p:cNvSpPr/>
          <p:nvPr/>
        </p:nvSpPr>
        <p:spPr>
          <a:xfrm>
            <a:off x="4808136" y="4174592"/>
            <a:ext cx="8468558" cy="15240"/>
          </a:xfrm>
          <a:prstGeom prst="roundRect">
            <a:avLst>
              <a:gd name="adj" fmla="val 625116"/>
            </a:avLst>
          </a:prstGeom>
          <a:solidFill>
            <a:srgbClr val="BBC2DC"/>
          </a:solidFill>
          <a:ln/>
        </p:spPr>
        <p:txBody>
          <a:bodyPr/>
          <a:lstStyle/>
          <a:p>
            <a:endParaRPr lang="en-AE" b="1" dirty="0">
              <a:latin typeface="Calibri" panose="020F0502020204030204" pitchFamily="34" charset="0"/>
            </a:endParaRPr>
          </a:p>
        </p:txBody>
      </p:sp>
      <p:sp>
        <p:nvSpPr>
          <p:cNvPr id="13" name="Shape 9"/>
          <p:cNvSpPr/>
          <p:nvPr/>
        </p:nvSpPr>
        <p:spPr>
          <a:xfrm>
            <a:off x="347222" y="4303179"/>
            <a:ext cx="6521410" cy="1669852"/>
          </a:xfrm>
          <a:prstGeom prst="roundRect">
            <a:avLst>
              <a:gd name="adj" fmla="val 5705"/>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pic>
        <p:nvPicPr>
          <p:cNvPr id="14" name="Image 2" descr="preencoded.png"/>
          <p:cNvPicPr>
            <a:picLocks noChangeAspect="1"/>
          </p:cNvPicPr>
          <p:nvPr/>
        </p:nvPicPr>
        <p:blipFill>
          <a:blip r:embed="rId5"/>
          <a:stretch>
            <a:fillRect/>
          </a:stretch>
        </p:blipFill>
        <p:spPr>
          <a:xfrm>
            <a:off x="3448443" y="4938735"/>
            <a:ext cx="318968" cy="398621"/>
          </a:xfrm>
          <a:prstGeom prst="rect">
            <a:avLst/>
          </a:prstGeom>
        </p:spPr>
      </p:pic>
      <p:sp>
        <p:nvSpPr>
          <p:cNvPr id="15" name="Text 10"/>
          <p:cNvSpPr/>
          <p:nvPr/>
        </p:nvSpPr>
        <p:spPr>
          <a:xfrm>
            <a:off x="7095446" y="45299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Results</a:t>
            </a:r>
            <a:endParaRPr lang="en-US" sz="2200" b="1" dirty="0">
              <a:latin typeface="Calibri" panose="020F0502020204030204" pitchFamily="34" charset="0"/>
            </a:endParaRPr>
          </a:p>
        </p:txBody>
      </p:sp>
      <p:sp>
        <p:nvSpPr>
          <p:cNvPr id="16" name="Text 11"/>
          <p:cNvSpPr/>
          <p:nvPr/>
        </p:nvSpPr>
        <p:spPr>
          <a:xfrm>
            <a:off x="7095446" y="5020412"/>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Z-statistic = 2.41, p-value = 0.0080, which is less than α = 0.05</a:t>
            </a:r>
            <a:endParaRPr lang="en-US" sz="1750" b="1" dirty="0">
              <a:latin typeface="Calibri" panose="020F0502020204030204" pitchFamily="34" charset="0"/>
            </a:endParaRPr>
          </a:p>
        </p:txBody>
      </p:sp>
      <p:sp>
        <p:nvSpPr>
          <p:cNvPr id="19" name="TextBox 18">
            <a:extLst>
              <a:ext uri="{FF2B5EF4-FFF2-40B4-BE49-F238E27FC236}">
                <a16:creationId xmlns:a16="http://schemas.microsoft.com/office/drawing/2014/main" id="{B5848C2F-4C37-192E-A1EA-F82E23CF60E8}"/>
              </a:ext>
            </a:extLst>
          </p:cNvPr>
          <p:cNvSpPr txBox="1"/>
          <p:nvPr/>
        </p:nvSpPr>
        <p:spPr>
          <a:xfrm>
            <a:off x="347222" y="6086378"/>
            <a:ext cx="7315200" cy="1624163"/>
          </a:xfrm>
          <a:prstGeom prst="rect">
            <a:avLst/>
          </a:prstGeom>
          <a:noFill/>
        </p:spPr>
        <p:txBody>
          <a:bodyPr wrap="square">
            <a:spAutoFit/>
          </a:bodyPr>
          <a:lstStyle/>
          <a:p>
            <a:pPr marL="0" indent="0" algn="l">
              <a:lnSpc>
                <a:spcPts val="2850"/>
              </a:lnSpc>
              <a:buNone/>
            </a:pPr>
            <a:r>
              <a:rPr lang="en-US" b="1" i="0" dirty="0">
                <a:effectLst/>
                <a:latin typeface="Calibri" panose="020F0502020204030204" pitchFamily="34" charset="0"/>
                <a:cs typeface="Calibri" panose="020F0502020204030204" pitchFamily="34" charset="0"/>
              </a:rPr>
              <a:t>Null Hypothesis (H₀)</a:t>
            </a:r>
            <a:r>
              <a:rPr lang="en-US" b="0" i="0" dirty="0">
                <a:effectLst/>
                <a:latin typeface="Calibri" panose="020F0502020204030204" pitchFamily="34" charset="0"/>
                <a:cs typeface="Calibri" panose="020F0502020204030204" pitchFamily="34" charset="0"/>
              </a:rPr>
              <a:t>: (The Status Quo)</a:t>
            </a:r>
            <a:br>
              <a:rPr lang="en-US" b="0" i="0" dirty="0">
                <a:effectLst/>
                <a:latin typeface="Calibri" panose="020F0502020204030204" pitchFamily="34" charset="0"/>
                <a:cs typeface="Calibri" panose="020F0502020204030204" pitchFamily="34" charset="0"/>
              </a:rPr>
            </a:br>
            <a:r>
              <a:rPr lang="en-US" sz="1800" dirty="0">
                <a:solidFill>
                  <a:srgbClr val="3B3535"/>
                </a:solidFill>
                <a:latin typeface="Calibri" panose="020F0502020204030204" pitchFamily="34" charset="0"/>
                <a:ea typeface="Sora" pitchFamily="34" charset="-122"/>
                <a:cs typeface="Calibri" panose="020F0502020204030204" pitchFamily="34" charset="0"/>
              </a:rPr>
              <a:t>There is no improvement in conversion rate on the new page</a:t>
            </a:r>
            <a:endParaRPr lang="en-US" sz="1800" b="1" dirty="0">
              <a:latin typeface="Calibri" panose="020F0502020204030204" pitchFamily="34" charset="0"/>
            </a:endParaRPr>
          </a:p>
          <a:p>
            <a:pPr algn="l">
              <a:lnSpc>
                <a:spcPct val="150000"/>
              </a:lnSpc>
            </a:pPr>
            <a:r>
              <a:rPr lang="en-US" b="1" i="0" dirty="0">
                <a:effectLst/>
                <a:latin typeface="Calibri" panose="020F0502020204030204" pitchFamily="34" charset="0"/>
                <a:cs typeface="Calibri" panose="020F0502020204030204" pitchFamily="34" charset="0"/>
              </a:rPr>
              <a:t>Alternative Hypothesis (H₁)</a:t>
            </a:r>
            <a:r>
              <a:rPr lang="en-US" b="0" i="0" dirty="0">
                <a:effectLst/>
                <a:latin typeface="Calibri" panose="020F0502020204030204" pitchFamily="34" charset="0"/>
                <a:cs typeface="Calibri" panose="020F0502020204030204" pitchFamily="34" charset="0"/>
              </a:rPr>
              <a:t>: (Claim)</a:t>
            </a:r>
            <a:br>
              <a:rPr lang="en-US" b="0" i="0" dirty="0">
                <a:effectLst/>
                <a:latin typeface="Calibri" panose="020F0502020204030204" pitchFamily="34" charset="0"/>
                <a:cs typeface="Calibri" panose="020F0502020204030204" pitchFamily="34" charset="0"/>
              </a:rPr>
            </a:br>
            <a:r>
              <a:rPr lang="en-US" dirty="0">
                <a:effectLst/>
                <a:latin typeface="Calibri" panose="020F0502020204030204" pitchFamily="34" charset="0"/>
              </a:rPr>
              <a:t>The new page has a higher conversion rate than the old page.</a:t>
            </a:r>
            <a:r>
              <a:rPr lang="en-US" b="0" i="0" dirty="0">
                <a:effectLst/>
                <a:latin typeface="Calibri" panose="020F0502020204030204" pitchFamily="34" charset="0"/>
                <a:cs typeface="Calibri" panose="020F0502020204030204" pitchFamily="34" charset="0"/>
              </a:rPr>
              <a:t>.</a:t>
            </a:r>
          </a:p>
        </p:txBody>
      </p:sp>
      <p:sp>
        <p:nvSpPr>
          <p:cNvPr id="20" name="Google Shape;139;p4">
            <a:hlinkClick r:id="rId6" action="ppaction://hlinksldjump"/>
            <a:extLst>
              <a:ext uri="{FF2B5EF4-FFF2-40B4-BE49-F238E27FC236}">
                <a16:creationId xmlns:a16="http://schemas.microsoft.com/office/drawing/2014/main" id="{672E60A4-766D-F83A-0E08-E1C6B6AEE6BF}"/>
              </a:ext>
            </a:extLst>
          </p:cNvPr>
          <p:cNvSpPr txBox="1"/>
          <p:nvPr/>
        </p:nvSpPr>
        <p:spPr>
          <a:xfrm>
            <a:off x="7208911" y="6576797"/>
            <a:ext cx="6067783" cy="590883"/>
          </a:xfrm>
          <a:prstGeom prst="rect">
            <a:avLst/>
          </a:prstGeom>
          <a:noFill/>
          <a:ln>
            <a:noFill/>
          </a:ln>
        </p:spPr>
        <p:txBody>
          <a:bodyPr spcFirstLastPara="1" wrap="square" lIns="146280" tIns="146280" rIns="146280" bIns="146280" anchor="t" anchorCtr="0">
            <a:spAutoFit/>
          </a:bodyPr>
          <a:lstStyle/>
          <a:p>
            <a:pPr algn="r" defTabSz="1463004">
              <a:buClr>
                <a:srgbClr val="000000"/>
              </a:buClr>
              <a:buSzPts val="1200"/>
            </a:pPr>
            <a:r>
              <a:rPr lang="en" sz="1920" u="sng" kern="0" dirty="0">
                <a:solidFill>
                  <a:srgbClr val="0097A7"/>
                </a:solidFill>
                <a:latin typeface="Calibri" panose="020F0502020204030204" pitchFamily="34" charset="0"/>
                <a:ea typeface="Nunito"/>
                <a:cs typeface="Calibri" panose="020F0502020204030204" pitchFamily="34" charset="0"/>
                <a:sym typeface="Nunito"/>
                <a:hlinkClick r:id="rId6" action="ppaction://hlinksldjump"/>
              </a:rPr>
              <a:t>Link to Appendix slide on details of the test performed</a:t>
            </a:r>
            <a:endParaRPr sz="1920" kern="0" dirty="0">
              <a:solidFill>
                <a:srgbClr val="666666"/>
              </a:solidFill>
              <a:latin typeface="Calibri" panose="020F0502020204030204" pitchFamily="34" charset="0"/>
              <a:ea typeface="Nunito"/>
              <a:cs typeface="Calibri" panose="020F0502020204030204" pitchFamily="34" charset="0"/>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793790" y="750213"/>
            <a:ext cx="5103614" cy="637937"/>
          </a:xfrm>
          <a:prstGeom prst="rect">
            <a:avLst/>
          </a:prstGeom>
          <a:noFill/>
          <a:ln/>
        </p:spPr>
        <p:txBody>
          <a:bodyPr wrap="none" lIns="0" tIns="0" rIns="0" bIns="0" rtlCol="0" anchor="t"/>
          <a:lstStyle/>
          <a:p>
            <a:pPr marL="0" indent="0" algn="l">
              <a:lnSpc>
                <a:spcPts val="5000"/>
              </a:lnSpc>
              <a:buNone/>
            </a:pPr>
            <a:r>
              <a:rPr lang="en-US" sz="4000" b="1" dirty="0">
                <a:solidFill>
                  <a:srgbClr val="1F1E1E"/>
                </a:solidFill>
                <a:latin typeface="Calibri" panose="020F0502020204030204" pitchFamily="34" charset="0"/>
                <a:ea typeface="Noto Sans Semi Bold" pitchFamily="34" charset="-122"/>
                <a:cs typeface="Calibri" panose="020F0502020204030204" pitchFamily="34" charset="0"/>
              </a:rPr>
              <a:t>Executive Summary</a:t>
            </a:r>
            <a:endParaRPr lang="en-US" sz="4000" b="1" dirty="0">
              <a:latin typeface="Calibri" panose="020F0502020204030204" pitchFamily="34" charset="0"/>
            </a:endParaRPr>
          </a:p>
        </p:txBody>
      </p:sp>
      <p:sp>
        <p:nvSpPr>
          <p:cNvPr id="4" name="Shape 1"/>
          <p:cNvSpPr/>
          <p:nvPr/>
        </p:nvSpPr>
        <p:spPr>
          <a:xfrm>
            <a:off x="793790" y="1923812"/>
            <a:ext cx="459224" cy="459224"/>
          </a:xfrm>
          <a:prstGeom prst="roundRect">
            <a:avLst>
              <a:gd name="adj" fmla="val 18671"/>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pic>
        <p:nvPicPr>
          <p:cNvPr id="5" name="Image 1" descr="preencoded.png"/>
          <p:cNvPicPr>
            <a:picLocks noChangeAspect="1"/>
          </p:cNvPicPr>
          <p:nvPr/>
        </p:nvPicPr>
        <p:blipFill>
          <a:blip r:embed="rId3"/>
          <a:stretch>
            <a:fillRect/>
          </a:stretch>
        </p:blipFill>
        <p:spPr>
          <a:xfrm>
            <a:off x="870287" y="1962031"/>
            <a:ext cx="306110" cy="382667"/>
          </a:xfrm>
          <a:prstGeom prst="rect">
            <a:avLst/>
          </a:prstGeom>
        </p:spPr>
      </p:pic>
      <p:sp>
        <p:nvSpPr>
          <p:cNvPr id="6" name="Text 2"/>
          <p:cNvSpPr/>
          <p:nvPr/>
        </p:nvSpPr>
        <p:spPr>
          <a:xfrm>
            <a:off x="1457087" y="1923812"/>
            <a:ext cx="3012877" cy="637699"/>
          </a:xfrm>
          <a:prstGeom prst="rect">
            <a:avLst/>
          </a:prstGeom>
          <a:noFill/>
          <a:ln/>
        </p:spPr>
        <p:txBody>
          <a:bodyPr wrap="square" lIns="0" tIns="0" rIns="0" bIns="0" rtlCol="0" anchor="t"/>
          <a:lstStyle/>
          <a:p>
            <a:pPr marL="0" indent="0" algn="l">
              <a:lnSpc>
                <a:spcPts val="2500"/>
              </a:lnSpc>
              <a:buNone/>
            </a:pPr>
            <a:r>
              <a:rPr lang="en-US" sz="2000" b="1" dirty="0">
                <a:solidFill>
                  <a:srgbClr val="3B3535"/>
                </a:solidFill>
                <a:latin typeface="Calibri" panose="020F0502020204030204" pitchFamily="34" charset="0"/>
                <a:ea typeface="Noto Sans Semi Bold" pitchFamily="34" charset="-122"/>
                <a:cs typeface="Calibri" panose="020F0502020204030204" pitchFamily="34" charset="0"/>
              </a:rPr>
              <a:t>New Landing Page Outperforms the Old</a:t>
            </a:r>
            <a:endParaRPr lang="en-US" sz="2000" b="1" dirty="0">
              <a:latin typeface="Calibri" panose="020F0502020204030204" pitchFamily="34" charset="0"/>
            </a:endParaRPr>
          </a:p>
        </p:txBody>
      </p:sp>
      <p:sp>
        <p:nvSpPr>
          <p:cNvPr id="7" name="Text 3"/>
          <p:cNvSpPr/>
          <p:nvPr/>
        </p:nvSpPr>
        <p:spPr>
          <a:xfrm>
            <a:off x="1457087" y="2683907"/>
            <a:ext cx="3012877" cy="2613660"/>
          </a:xfrm>
          <a:prstGeom prst="rect">
            <a:avLst/>
          </a:prstGeom>
          <a:noFill/>
          <a:ln/>
        </p:spPr>
        <p:txBody>
          <a:bodyPr wrap="square" lIns="0" tIns="0" rIns="0" bIns="0" rtlCol="0" anchor="t"/>
          <a:lstStyle/>
          <a:p>
            <a:pPr marL="0" indent="0" algn="l">
              <a:lnSpc>
                <a:spcPts val="2550"/>
              </a:lnSpc>
              <a:buNone/>
            </a:pPr>
            <a:r>
              <a:rPr lang="en-US" sz="1600" dirty="0">
                <a:solidFill>
                  <a:srgbClr val="3B3535"/>
                </a:solidFill>
                <a:latin typeface="Calibri" panose="020F0502020204030204" pitchFamily="34" charset="0"/>
                <a:ea typeface="Sora" pitchFamily="34" charset="-122"/>
                <a:cs typeface="Calibri" panose="020F0502020204030204" pitchFamily="34" charset="0"/>
              </a:rPr>
              <a:t>The new landing page demonstrates a significantly higher conversion rate (66%) compared to the old landing page (42%), with a statistically significant difference (p-value = 0.008, α = 0.05).</a:t>
            </a:r>
            <a:endParaRPr lang="en-US" sz="1600" b="1" dirty="0">
              <a:latin typeface="Calibri" panose="020F0502020204030204" pitchFamily="34" charset="0"/>
            </a:endParaRPr>
          </a:p>
        </p:txBody>
      </p:sp>
      <p:sp>
        <p:nvSpPr>
          <p:cNvPr id="8" name="Shape 4"/>
          <p:cNvSpPr/>
          <p:nvPr/>
        </p:nvSpPr>
        <p:spPr>
          <a:xfrm>
            <a:off x="4674037" y="1923812"/>
            <a:ext cx="459224" cy="459224"/>
          </a:xfrm>
          <a:prstGeom prst="roundRect">
            <a:avLst>
              <a:gd name="adj" fmla="val 18671"/>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pic>
        <p:nvPicPr>
          <p:cNvPr id="9" name="Image 2" descr="preencoded.png"/>
          <p:cNvPicPr>
            <a:picLocks noChangeAspect="1"/>
          </p:cNvPicPr>
          <p:nvPr/>
        </p:nvPicPr>
        <p:blipFill>
          <a:blip r:embed="rId4"/>
          <a:stretch>
            <a:fillRect/>
          </a:stretch>
        </p:blipFill>
        <p:spPr>
          <a:xfrm>
            <a:off x="4750534" y="1962031"/>
            <a:ext cx="306110" cy="382667"/>
          </a:xfrm>
          <a:prstGeom prst="rect">
            <a:avLst/>
          </a:prstGeom>
        </p:spPr>
      </p:pic>
      <p:sp>
        <p:nvSpPr>
          <p:cNvPr id="10" name="Text 5"/>
          <p:cNvSpPr/>
          <p:nvPr/>
        </p:nvSpPr>
        <p:spPr>
          <a:xfrm>
            <a:off x="5337334" y="1923812"/>
            <a:ext cx="3012877" cy="956548"/>
          </a:xfrm>
          <a:prstGeom prst="rect">
            <a:avLst/>
          </a:prstGeom>
          <a:noFill/>
          <a:ln/>
        </p:spPr>
        <p:txBody>
          <a:bodyPr wrap="square" lIns="0" tIns="0" rIns="0" bIns="0" rtlCol="0" anchor="t"/>
          <a:lstStyle/>
          <a:p>
            <a:pPr marL="0" indent="0" algn="l">
              <a:lnSpc>
                <a:spcPts val="2500"/>
              </a:lnSpc>
              <a:buNone/>
            </a:pPr>
            <a:r>
              <a:rPr lang="en-US" sz="2000" b="1" dirty="0">
                <a:solidFill>
                  <a:srgbClr val="3B3535"/>
                </a:solidFill>
                <a:latin typeface="Calibri" panose="020F0502020204030204" pitchFamily="34" charset="0"/>
                <a:ea typeface="Noto Sans Semi Bold" pitchFamily="34" charset="-122"/>
                <a:cs typeface="Calibri" panose="020F0502020204030204" pitchFamily="34" charset="0"/>
              </a:rPr>
              <a:t>Language Preference Does Not Impact Conversion</a:t>
            </a:r>
            <a:endParaRPr lang="en-US" sz="2000" b="1" dirty="0">
              <a:latin typeface="Calibri" panose="020F0502020204030204" pitchFamily="34" charset="0"/>
            </a:endParaRPr>
          </a:p>
        </p:txBody>
      </p:sp>
      <p:sp>
        <p:nvSpPr>
          <p:cNvPr id="11" name="Text 6"/>
          <p:cNvSpPr/>
          <p:nvPr/>
        </p:nvSpPr>
        <p:spPr>
          <a:xfrm>
            <a:off x="5337334" y="3002756"/>
            <a:ext cx="3012877" cy="2286953"/>
          </a:xfrm>
          <a:prstGeom prst="rect">
            <a:avLst/>
          </a:prstGeom>
          <a:noFill/>
          <a:ln/>
        </p:spPr>
        <p:txBody>
          <a:bodyPr wrap="square" lIns="0" tIns="0" rIns="0" bIns="0" rtlCol="0" anchor="t"/>
          <a:lstStyle/>
          <a:p>
            <a:pPr marL="0" indent="0" algn="l">
              <a:lnSpc>
                <a:spcPts val="2550"/>
              </a:lnSpc>
              <a:buNone/>
            </a:pPr>
            <a:r>
              <a:rPr lang="en-US" sz="1600" dirty="0">
                <a:solidFill>
                  <a:srgbClr val="3B3535"/>
                </a:solidFill>
                <a:latin typeface="Calibri" panose="020F0502020204030204" pitchFamily="34" charset="0"/>
                <a:ea typeface="Sora" pitchFamily="34" charset="-122"/>
                <a:cs typeface="Calibri" panose="020F0502020204030204" pitchFamily="34" charset="0"/>
              </a:rPr>
              <a:t>There is no statistically significant relationship between a user's preferred language (English, French, Spanish) and their conversion status (p-value = 0.213, α = 0.05).</a:t>
            </a:r>
            <a:endParaRPr lang="en-US" sz="1600" b="1" dirty="0">
              <a:latin typeface="Calibri" panose="020F0502020204030204" pitchFamily="34" charset="0"/>
            </a:endParaRPr>
          </a:p>
        </p:txBody>
      </p:sp>
      <p:sp>
        <p:nvSpPr>
          <p:cNvPr id="12" name="Shape 7"/>
          <p:cNvSpPr/>
          <p:nvPr/>
        </p:nvSpPr>
        <p:spPr>
          <a:xfrm>
            <a:off x="793790" y="5731193"/>
            <a:ext cx="459224" cy="459224"/>
          </a:xfrm>
          <a:prstGeom prst="roundRect">
            <a:avLst>
              <a:gd name="adj" fmla="val 18671"/>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pic>
        <p:nvPicPr>
          <p:cNvPr id="13" name="Image 3" descr="preencoded.png"/>
          <p:cNvPicPr>
            <a:picLocks noChangeAspect="1"/>
          </p:cNvPicPr>
          <p:nvPr/>
        </p:nvPicPr>
        <p:blipFill>
          <a:blip r:embed="rId5"/>
          <a:stretch>
            <a:fillRect/>
          </a:stretch>
        </p:blipFill>
        <p:spPr>
          <a:xfrm>
            <a:off x="870287" y="5769412"/>
            <a:ext cx="306110" cy="382667"/>
          </a:xfrm>
          <a:prstGeom prst="rect">
            <a:avLst/>
          </a:prstGeom>
        </p:spPr>
      </p:pic>
      <p:sp>
        <p:nvSpPr>
          <p:cNvPr id="14" name="Text 8"/>
          <p:cNvSpPr/>
          <p:nvPr/>
        </p:nvSpPr>
        <p:spPr>
          <a:xfrm>
            <a:off x="1457087" y="5731193"/>
            <a:ext cx="6780371" cy="318849"/>
          </a:xfrm>
          <a:prstGeom prst="rect">
            <a:avLst/>
          </a:prstGeom>
          <a:noFill/>
          <a:ln/>
        </p:spPr>
        <p:txBody>
          <a:bodyPr wrap="none" lIns="0" tIns="0" rIns="0" bIns="0" rtlCol="0" anchor="t"/>
          <a:lstStyle/>
          <a:p>
            <a:pPr marL="0" indent="0" algn="l">
              <a:lnSpc>
                <a:spcPts val="2500"/>
              </a:lnSpc>
              <a:buNone/>
            </a:pPr>
            <a:r>
              <a:rPr lang="en-US" sz="2000" b="1" dirty="0">
                <a:solidFill>
                  <a:srgbClr val="3B3535"/>
                </a:solidFill>
                <a:latin typeface="Calibri" panose="020F0502020204030204" pitchFamily="34" charset="0"/>
                <a:ea typeface="Noto Sans Semi Bold" pitchFamily="34" charset="-122"/>
                <a:cs typeface="Calibri" panose="020F0502020204030204" pitchFamily="34" charset="0"/>
              </a:rPr>
              <a:t>Time Spent on New Page Consistent Across Languages</a:t>
            </a:r>
            <a:endParaRPr lang="en-US" sz="2000" b="1" dirty="0">
              <a:latin typeface="Calibri" panose="020F0502020204030204" pitchFamily="34" charset="0"/>
            </a:endParaRPr>
          </a:p>
        </p:txBody>
      </p:sp>
      <p:sp>
        <p:nvSpPr>
          <p:cNvPr id="15" name="Text 9"/>
          <p:cNvSpPr/>
          <p:nvPr/>
        </p:nvSpPr>
        <p:spPr>
          <a:xfrm>
            <a:off x="1457087" y="6172438"/>
            <a:ext cx="6893123" cy="1306830"/>
          </a:xfrm>
          <a:prstGeom prst="rect">
            <a:avLst/>
          </a:prstGeom>
          <a:noFill/>
          <a:ln/>
        </p:spPr>
        <p:txBody>
          <a:bodyPr wrap="square" lIns="0" tIns="0" rIns="0" bIns="0" rtlCol="0" anchor="t"/>
          <a:lstStyle/>
          <a:p>
            <a:pPr marL="0" indent="0" algn="l">
              <a:lnSpc>
                <a:spcPts val="2550"/>
              </a:lnSpc>
              <a:buNone/>
            </a:pPr>
            <a:r>
              <a:rPr lang="en-US" sz="1600" dirty="0">
                <a:solidFill>
                  <a:srgbClr val="3B3535"/>
                </a:solidFill>
                <a:latin typeface="Calibri" panose="020F0502020204030204" pitchFamily="34" charset="0"/>
                <a:ea typeface="Sora" pitchFamily="34" charset="-122"/>
                <a:cs typeface="Calibri" panose="020F0502020204030204" pitchFamily="34" charset="0"/>
              </a:rPr>
              <a:t>The mean time spent on the new landing page is similar across English (6.66 minutes), French (6.20 minutes), and Spanish (5.84 minutes) users, with no statistically significant difference (p-value = 0.432, α = 0.05).</a:t>
            </a:r>
            <a:endParaRPr lang="en-US" sz="1600" b="1" dirty="0">
              <a:latin typeface="Calibri" panose="020F0502020204030204" pitchFamily="34" charset="0"/>
            </a:endParaRPr>
          </a:p>
        </p:txBody>
      </p:sp>
      <p:pic>
        <p:nvPicPr>
          <p:cNvPr id="18" name="Picture 17">
            <a:extLst>
              <a:ext uri="{FF2B5EF4-FFF2-40B4-BE49-F238E27FC236}">
                <a16:creationId xmlns:a16="http://schemas.microsoft.com/office/drawing/2014/main" id="{DD1628E3-133C-4641-0D21-2C2D42B95755}"/>
              </a:ext>
            </a:extLst>
          </p:cNvPr>
          <p:cNvPicPr>
            <a:picLocks noChangeAspect="1"/>
          </p:cNvPicPr>
          <p:nvPr/>
        </p:nvPicPr>
        <p:blipFill>
          <a:blip r:embed="rId6"/>
          <a:stretch>
            <a:fillRect/>
          </a:stretch>
        </p:blipFill>
        <p:spPr>
          <a:xfrm>
            <a:off x="8554283" y="1895643"/>
            <a:ext cx="6731436" cy="493021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3" name="Text 0"/>
          <p:cNvSpPr/>
          <p:nvPr/>
        </p:nvSpPr>
        <p:spPr>
          <a:xfrm>
            <a:off x="3500557" y="140118"/>
            <a:ext cx="7638574" cy="1209675"/>
          </a:xfrm>
          <a:prstGeom prst="rect">
            <a:avLst/>
          </a:prstGeom>
          <a:noFill/>
          <a:ln/>
        </p:spPr>
        <p:txBody>
          <a:bodyPr wrap="square" lIns="0" tIns="0" rIns="0" bIns="0" rtlCol="0" anchor="t"/>
          <a:lstStyle/>
          <a:p>
            <a:pPr marL="0" indent="0" algn="l">
              <a:lnSpc>
                <a:spcPts val="4750"/>
              </a:lnSpc>
              <a:buNone/>
            </a:pPr>
            <a:r>
              <a:rPr lang="en-US" sz="3800" b="1" dirty="0">
                <a:solidFill>
                  <a:srgbClr val="1F1E1E"/>
                </a:solidFill>
                <a:latin typeface="Calibri" panose="020F0502020204030204" pitchFamily="34" charset="0"/>
                <a:ea typeface="Noto Sans Semi Bold" pitchFamily="34" charset="-122"/>
                <a:cs typeface="Calibri" panose="020F0502020204030204" pitchFamily="34" charset="0"/>
              </a:rPr>
              <a:t>Conversion Rate Analysis Conclusion</a:t>
            </a:r>
            <a:endParaRPr lang="en-US" sz="3800" b="1" dirty="0">
              <a:latin typeface="Calibri" panose="020F0502020204030204" pitchFamily="34" charset="0"/>
            </a:endParaRPr>
          </a:p>
        </p:txBody>
      </p:sp>
      <p:sp>
        <p:nvSpPr>
          <p:cNvPr id="4" name="Shape 1"/>
          <p:cNvSpPr/>
          <p:nvPr/>
        </p:nvSpPr>
        <p:spPr>
          <a:xfrm>
            <a:off x="752594" y="1697122"/>
            <a:ext cx="3722608" cy="2988469"/>
          </a:xfrm>
          <a:prstGeom prst="roundRect">
            <a:avLst>
              <a:gd name="adj" fmla="val 2720"/>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sp>
        <p:nvSpPr>
          <p:cNvPr id="5" name="Text 2"/>
          <p:cNvSpPr/>
          <p:nvPr/>
        </p:nvSpPr>
        <p:spPr>
          <a:xfrm>
            <a:off x="953691" y="1898219"/>
            <a:ext cx="2419588" cy="302419"/>
          </a:xfrm>
          <a:prstGeom prst="rect">
            <a:avLst/>
          </a:prstGeom>
          <a:noFill/>
          <a:ln/>
        </p:spPr>
        <p:txBody>
          <a:bodyPr wrap="none" lIns="0" tIns="0" rIns="0" bIns="0" rtlCol="0" anchor="t"/>
          <a:lstStyle/>
          <a:p>
            <a:pPr marL="0" indent="0" algn="l">
              <a:lnSpc>
                <a:spcPts val="2350"/>
              </a:lnSpc>
              <a:buNone/>
            </a:pPr>
            <a:r>
              <a:rPr lang="en-US" sz="1900" b="1" dirty="0">
                <a:solidFill>
                  <a:srgbClr val="3B3535"/>
                </a:solidFill>
                <a:latin typeface="Calibri" panose="020F0502020204030204" pitchFamily="34" charset="0"/>
                <a:ea typeface="Noto Sans Semi Bold" pitchFamily="34" charset="-122"/>
                <a:cs typeface="Calibri" panose="020F0502020204030204" pitchFamily="34" charset="0"/>
              </a:rPr>
              <a:t>Statistical Finding</a:t>
            </a:r>
            <a:endParaRPr lang="en-US" sz="1900" b="1" dirty="0">
              <a:latin typeface="Calibri" panose="020F0502020204030204" pitchFamily="34" charset="0"/>
            </a:endParaRPr>
          </a:p>
        </p:txBody>
      </p:sp>
      <p:sp>
        <p:nvSpPr>
          <p:cNvPr id="6" name="Text 3"/>
          <p:cNvSpPr/>
          <p:nvPr/>
        </p:nvSpPr>
        <p:spPr>
          <a:xfrm>
            <a:off x="953691" y="2316724"/>
            <a:ext cx="3320415" cy="2167771"/>
          </a:xfrm>
          <a:prstGeom prst="rect">
            <a:avLst/>
          </a:prstGeom>
          <a:noFill/>
          <a:ln/>
        </p:spPr>
        <p:txBody>
          <a:bodyPr wrap="square" lIns="0" tIns="0" rIns="0" bIns="0" rtlCol="0" anchor="t"/>
          <a:lstStyle/>
          <a:p>
            <a:pPr marL="0" indent="0" algn="l">
              <a:lnSpc>
                <a:spcPts val="2400"/>
              </a:lnSpc>
              <a:buNone/>
            </a:pPr>
            <a:r>
              <a:rPr lang="en-US" sz="1500" dirty="0">
                <a:solidFill>
                  <a:srgbClr val="3B3535"/>
                </a:solidFill>
                <a:latin typeface="Calibri" panose="020F0502020204030204" pitchFamily="34" charset="0"/>
                <a:ea typeface="Sora" pitchFamily="34" charset="-122"/>
                <a:cs typeface="Calibri" panose="020F0502020204030204" pitchFamily="34" charset="0"/>
              </a:rPr>
              <a:t>We reject the null hypothesis. There is statistically significant evidence that the conversion rate for the new landing page is greater than that for the old landing page (p-value = 0.0080 &lt; α = 0.05).</a:t>
            </a:r>
            <a:endParaRPr lang="en-US" sz="1500" b="1" dirty="0">
              <a:latin typeface="Calibri" panose="020F0502020204030204" pitchFamily="34" charset="0"/>
            </a:endParaRPr>
          </a:p>
        </p:txBody>
      </p:sp>
      <p:sp>
        <p:nvSpPr>
          <p:cNvPr id="7" name="Shape 4"/>
          <p:cNvSpPr/>
          <p:nvPr/>
        </p:nvSpPr>
        <p:spPr>
          <a:xfrm>
            <a:off x="4668679" y="1697122"/>
            <a:ext cx="3722608" cy="2988469"/>
          </a:xfrm>
          <a:prstGeom prst="roundRect">
            <a:avLst>
              <a:gd name="adj" fmla="val 2720"/>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sp>
        <p:nvSpPr>
          <p:cNvPr id="8" name="Text 5"/>
          <p:cNvSpPr/>
          <p:nvPr/>
        </p:nvSpPr>
        <p:spPr>
          <a:xfrm>
            <a:off x="4869775" y="1898219"/>
            <a:ext cx="3190399" cy="302419"/>
          </a:xfrm>
          <a:prstGeom prst="rect">
            <a:avLst/>
          </a:prstGeom>
          <a:noFill/>
          <a:ln/>
        </p:spPr>
        <p:txBody>
          <a:bodyPr wrap="none" lIns="0" tIns="0" rIns="0" bIns="0" rtlCol="0" anchor="t"/>
          <a:lstStyle/>
          <a:p>
            <a:pPr marL="0" indent="0" algn="l">
              <a:lnSpc>
                <a:spcPts val="2350"/>
              </a:lnSpc>
              <a:buNone/>
            </a:pPr>
            <a:r>
              <a:rPr lang="en-US" sz="1900" b="1" dirty="0">
                <a:solidFill>
                  <a:srgbClr val="3B3535"/>
                </a:solidFill>
                <a:latin typeface="Calibri" panose="020F0502020204030204" pitchFamily="34" charset="0"/>
                <a:ea typeface="Noto Sans Semi Bold" pitchFamily="34" charset="-122"/>
                <a:cs typeface="Calibri" panose="020F0502020204030204" pitchFamily="34" charset="0"/>
              </a:rPr>
              <a:t>Business Recommendation</a:t>
            </a:r>
            <a:endParaRPr lang="en-US" sz="1900" b="1" dirty="0">
              <a:latin typeface="Calibri" panose="020F0502020204030204" pitchFamily="34" charset="0"/>
            </a:endParaRPr>
          </a:p>
        </p:txBody>
      </p:sp>
      <p:sp>
        <p:nvSpPr>
          <p:cNvPr id="9" name="Text 6"/>
          <p:cNvSpPr/>
          <p:nvPr/>
        </p:nvSpPr>
        <p:spPr>
          <a:xfrm>
            <a:off x="4869775" y="2316724"/>
            <a:ext cx="3320415" cy="2167771"/>
          </a:xfrm>
          <a:prstGeom prst="rect">
            <a:avLst/>
          </a:prstGeom>
          <a:noFill/>
          <a:ln/>
        </p:spPr>
        <p:txBody>
          <a:bodyPr wrap="square" lIns="0" tIns="0" rIns="0" bIns="0" rtlCol="0" anchor="t"/>
          <a:lstStyle/>
          <a:p>
            <a:pPr marL="0" indent="0" algn="l">
              <a:lnSpc>
                <a:spcPts val="2400"/>
              </a:lnSpc>
              <a:buNone/>
            </a:pPr>
            <a:r>
              <a:rPr lang="en-US" sz="1500" dirty="0">
                <a:solidFill>
                  <a:srgbClr val="3B3535"/>
                </a:solidFill>
                <a:latin typeface="Calibri" panose="020F0502020204030204" pitchFamily="34" charset="0"/>
                <a:ea typeface="Sora" pitchFamily="34" charset="-122"/>
                <a:cs typeface="Calibri" panose="020F0502020204030204" pitchFamily="34" charset="0"/>
              </a:rPr>
              <a:t>The new landing page is performing significantly better in terms of conversions. E-news Express should consider a wider rollout of the new landing page to enhance user engagement and increase subscription rates.</a:t>
            </a:r>
            <a:endParaRPr lang="en-US" sz="1500" b="1" dirty="0">
              <a:latin typeface="Calibri" panose="020F0502020204030204" pitchFamily="34" charset="0"/>
            </a:endParaRPr>
          </a:p>
        </p:txBody>
      </p:sp>
      <p:sp>
        <p:nvSpPr>
          <p:cNvPr id="10" name="Shape 7"/>
          <p:cNvSpPr/>
          <p:nvPr/>
        </p:nvSpPr>
        <p:spPr>
          <a:xfrm>
            <a:off x="752594" y="4879068"/>
            <a:ext cx="7638574" cy="1749742"/>
          </a:xfrm>
          <a:prstGeom prst="roundRect">
            <a:avLst>
              <a:gd name="adj" fmla="val 4646"/>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sp>
        <p:nvSpPr>
          <p:cNvPr id="11" name="Text 8"/>
          <p:cNvSpPr/>
          <p:nvPr/>
        </p:nvSpPr>
        <p:spPr>
          <a:xfrm>
            <a:off x="953691" y="5080164"/>
            <a:ext cx="2546866" cy="302419"/>
          </a:xfrm>
          <a:prstGeom prst="rect">
            <a:avLst/>
          </a:prstGeom>
          <a:noFill/>
          <a:ln/>
        </p:spPr>
        <p:txBody>
          <a:bodyPr wrap="none" lIns="0" tIns="0" rIns="0" bIns="0" rtlCol="0" anchor="t"/>
          <a:lstStyle/>
          <a:p>
            <a:pPr marL="0" indent="0" algn="l">
              <a:lnSpc>
                <a:spcPts val="2350"/>
              </a:lnSpc>
              <a:buNone/>
            </a:pPr>
            <a:r>
              <a:rPr lang="en-US" sz="1900" b="1" dirty="0">
                <a:solidFill>
                  <a:srgbClr val="3B3535"/>
                </a:solidFill>
                <a:latin typeface="Calibri" panose="020F0502020204030204" pitchFamily="34" charset="0"/>
                <a:ea typeface="Noto Sans Semi Bold" pitchFamily="34" charset="-122"/>
                <a:cs typeface="Calibri" panose="020F0502020204030204" pitchFamily="34" charset="0"/>
              </a:rPr>
              <a:t>Impact Measurement</a:t>
            </a:r>
            <a:endParaRPr lang="en-US" sz="1900" b="1" dirty="0">
              <a:latin typeface="Calibri" panose="020F0502020204030204" pitchFamily="34" charset="0"/>
            </a:endParaRPr>
          </a:p>
        </p:txBody>
      </p:sp>
      <p:sp>
        <p:nvSpPr>
          <p:cNvPr id="12" name="Text 9"/>
          <p:cNvSpPr/>
          <p:nvPr/>
        </p:nvSpPr>
        <p:spPr>
          <a:xfrm>
            <a:off x="953691" y="5498669"/>
            <a:ext cx="7236381" cy="929045"/>
          </a:xfrm>
          <a:prstGeom prst="rect">
            <a:avLst/>
          </a:prstGeom>
          <a:noFill/>
          <a:ln/>
        </p:spPr>
        <p:txBody>
          <a:bodyPr wrap="square" lIns="0" tIns="0" rIns="0" bIns="0" rtlCol="0" anchor="t"/>
          <a:lstStyle/>
          <a:p>
            <a:pPr marL="0" indent="0" algn="l">
              <a:lnSpc>
                <a:spcPts val="2400"/>
              </a:lnSpc>
              <a:buNone/>
            </a:pPr>
            <a:r>
              <a:rPr lang="en-US" sz="1500" dirty="0">
                <a:solidFill>
                  <a:srgbClr val="3B3535"/>
                </a:solidFill>
                <a:latin typeface="Calibri" panose="020F0502020204030204" pitchFamily="34" charset="0"/>
                <a:ea typeface="Sora" pitchFamily="34" charset="-122"/>
                <a:cs typeface="Calibri" panose="020F0502020204030204" pitchFamily="34" charset="0"/>
              </a:rPr>
              <a:t>The new page shows a 24 percentage point improvement in conversion rate, which represents a 57% increase relative to the old page's performance.</a:t>
            </a:r>
            <a:endParaRPr lang="en-US" sz="1500" b="1" dirty="0">
              <a:latin typeface="Calibri" panose="020F0502020204030204" pitchFamily="34" charset="0"/>
            </a:endParaRPr>
          </a:p>
        </p:txBody>
      </p:sp>
      <p:sp>
        <p:nvSpPr>
          <p:cNvPr id="13" name="TextBox 12">
            <a:extLst>
              <a:ext uri="{FF2B5EF4-FFF2-40B4-BE49-F238E27FC236}">
                <a16:creationId xmlns:a16="http://schemas.microsoft.com/office/drawing/2014/main" id="{3A76578C-4679-24BC-0BEB-6E9412B4A09C}"/>
              </a:ext>
            </a:extLst>
          </p:cNvPr>
          <p:cNvSpPr txBox="1"/>
          <p:nvPr/>
        </p:nvSpPr>
        <p:spPr>
          <a:xfrm>
            <a:off x="659218" y="6838313"/>
            <a:ext cx="7731949" cy="369332"/>
          </a:xfrm>
          <a:prstGeom prst="rect">
            <a:avLst/>
          </a:prstGeom>
          <a:noFill/>
        </p:spPr>
        <p:txBody>
          <a:bodyPr wrap="square" rtlCol="0">
            <a:spAutoFit/>
          </a:bodyPr>
          <a:lstStyle/>
          <a:p>
            <a:r>
              <a:rPr lang="en-US" b="1" i="1" dirty="0"/>
              <a:t>Remember that</a:t>
            </a:r>
            <a:r>
              <a:rPr lang="en-AE" b="1" i="1" dirty="0"/>
              <a:t> if the P-Value is low, the Null hypothesis must go.</a:t>
            </a:r>
          </a:p>
        </p:txBody>
      </p:sp>
      <p:pic>
        <p:nvPicPr>
          <p:cNvPr id="14" name="Picture 13">
            <a:extLst>
              <a:ext uri="{FF2B5EF4-FFF2-40B4-BE49-F238E27FC236}">
                <a16:creationId xmlns:a16="http://schemas.microsoft.com/office/drawing/2014/main" id="{0A460108-5C3C-B0D8-5AF6-DB4DF46A9F8A}"/>
              </a:ext>
            </a:extLst>
          </p:cNvPr>
          <p:cNvPicPr>
            <a:picLocks noChangeAspect="1"/>
          </p:cNvPicPr>
          <p:nvPr/>
        </p:nvPicPr>
        <p:blipFill>
          <a:blip r:embed="rId3"/>
          <a:stretch>
            <a:fillRect/>
          </a:stretch>
        </p:blipFill>
        <p:spPr>
          <a:xfrm>
            <a:off x="8795761" y="1705446"/>
            <a:ext cx="5510345" cy="40984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4547595" y="91083"/>
            <a:ext cx="6073854" cy="524708"/>
          </a:xfrm>
          <a:prstGeom prst="rect">
            <a:avLst/>
          </a:prstGeom>
          <a:noFill/>
          <a:ln/>
        </p:spPr>
        <p:txBody>
          <a:bodyPr wrap="none" lIns="0" tIns="0" rIns="0" bIns="0" rtlCol="0" anchor="t"/>
          <a:lstStyle/>
          <a:p>
            <a:pPr algn="l"/>
            <a:endParaRPr lang="en-US" sz="3600" dirty="0">
              <a:effectLst/>
              <a:latin typeface="Calibri" panose="020F0502020204030204" pitchFamily="34" charset="0"/>
            </a:endParaRPr>
          </a:p>
        </p:txBody>
      </p:sp>
      <p:sp>
        <p:nvSpPr>
          <p:cNvPr id="4" name="Text 1"/>
          <p:cNvSpPr/>
          <p:nvPr/>
        </p:nvSpPr>
        <p:spPr>
          <a:xfrm>
            <a:off x="5773480" y="1729003"/>
            <a:ext cx="8201698" cy="5884806"/>
          </a:xfrm>
          <a:prstGeom prst="rect">
            <a:avLst/>
          </a:prstGeom>
          <a:noFill/>
          <a:ln/>
        </p:spPr>
        <p:txBody>
          <a:bodyPr wrap="square" lIns="0" tIns="0" rIns="0" bIns="0" rtlCol="0" anchor="t"/>
          <a:lstStyle/>
          <a:p>
            <a:pPr marL="0" indent="0" algn="l">
              <a:lnSpc>
                <a:spcPct val="150000"/>
              </a:lnSpc>
              <a:buNone/>
            </a:pPr>
            <a:r>
              <a:rPr lang="en-US" dirty="0">
                <a:solidFill>
                  <a:srgbClr val="3B3535"/>
                </a:solidFill>
                <a:latin typeface="Calibri" panose="020F0502020204030204" pitchFamily="34" charset="0"/>
                <a:ea typeface="Sora" pitchFamily="34" charset="-122"/>
                <a:cs typeface="Calibri" panose="020F0502020204030204" pitchFamily="34" charset="0"/>
              </a:rPr>
              <a:t>The chart shows variation in conversion rates across language preferences:</a:t>
            </a:r>
          </a:p>
          <a:p>
            <a:pPr marL="0" indent="0" algn="l">
              <a:lnSpc>
                <a:spcPct val="150000"/>
              </a:lnSpc>
              <a:buNone/>
            </a:pPr>
            <a:endParaRPr lang="en-US" b="1" dirty="0">
              <a:solidFill>
                <a:srgbClr val="3B3535"/>
              </a:solidFill>
              <a:latin typeface="Calibri" panose="020F0502020204030204" pitchFamily="34" charset="0"/>
              <a:cs typeface="Calibri" panose="020F0502020204030204" pitchFamily="34" charset="0"/>
            </a:endParaRPr>
          </a:p>
          <a:p>
            <a:pPr algn="l">
              <a:lnSpc>
                <a:spcPct val="150000"/>
              </a:lnSpc>
              <a:buNone/>
            </a:pPr>
            <a:r>
              <a:rPr lang="en-US" b="0" i="0" dirty="0">
                <a:effectLst/>
                <a:latin typeface="Calibri" panose="020F0502020204030204" pitchFamily="34" charset="0"/>
                <a:cs typeface="Calibri" panose="020F0502020204030204" pitchFamily="34" charset="0"/>
              </a:rPr>
              <a:t>Each bar represents a preferred language group, broken down by the proportion of users who converted (yes) and did not convert (no).</a:t>
            </a:r>
          </a:p>
          <a:p>
            <a:pPr marL="285750" indent="-285750" algn="l">
              <a:lnSpc>
                <a:spcPct val="200000"/>
              </a:lnSpc>
              <a:buFont typeface="Wingdings" pitchFamily="2" charset="2"/>
              <a:buChar char="Ø"/>
            </a:pPr>
            <a:r>
              <a:rPr lang="en-US" dirty="0">
                <a:latin typeface="Calibri" panose="020F0502020204030204" pitchFamily="34" charset="0"/>
                <a:cs typeface="Calibri" panose="020F0502020204030204" pitchFamily="34" charset="0"/>
              </a:rPr>
              <a:t>English appears to have the highest conversion rate (more orange, less blue). </a:t>
            </a:r>
          </a:p>
          <a:p>
            <a:pPr marL="285750" indent="-285750" algn="l">
              <a:lnSpc>
                <a:spcPct val="200000"/>
              </a:lnSpc>
              <a:buFont typeface="Wingdings" pitchFamily="2" charset="2"/>
              <a:buChar char="Ø"/>
            </a:pPr>
            <a:r>
              <a:rPr lang="en-US" dirty="0">
                <a:latin typeface="Calibri" panose="020F0502020204030204" pitchFamily="34" charset="0"/>
                <a:cs typeface="Calibri" panose="020F0502020204030204" pitchFamily="34" charset="0"/>
              </a:rPr>
              <a:t>French shows the lowest conversion rate (more blue, less orange). </a:t>
            </a:r>
          </a:p>
          <a:p>
            <a:pPr marL="285750" indent="-285750" algn="l">
              <a:lnSpc>
                <a:spcPct val="200000"/>
              </a:lnSpc>
              <a:buFont typeface="Wingdings" pitchFamily="2" charset="2"/>
              <a:buChar char="Ø"/>
            </a:pPr>
            <a:r>
              <a:rPr lang="en-US" dirty="0">
                <a:latin typeface="Calibri" panose="020F0502020204030204" pitchFamily="34" charset="0"/>
                <a:cs typeface="Calibri" panose="020F0502020204030204" pitchFamily="34" charset="0"/>
              </a:rPr>
              <a:t>Spanish is somewhere in between, leaning toward a low conversion rate. </a:t>
            </a:r>
            <a:r>
              <a:rPr lang="en-US" b="0" i="0" dirty="0">
                <a:effectLst/>
                <a:latin typeface="Calibri" panose="020F0502020204030204" pitchFamily="34" charset="0"/>
                <a:cs typeface="Calibri" panose="020F0502020204030204" pitchFamily="34" charset="0"/>
              </a:rPr>
              <a:t>There are visible differences in conversion rates across the language groups, which suggests a possible dependency between converted and </a:t>
            </a:r>
            <a:r>
              <a:rPr lang="en-US" b="0" i="0" dirty="0" err="1">
                <a:effectLst/>
                <a:latin typeface="Calibri" panose="020F0502020204030204" pitchFamily="34" charset="0"/>
                <a:cs typeface="Calibri" panose="020F0502020204030204" pitchFamily="34" charset="0"/>
              </a:rPr>
              <a:t>language_preferred</a:t>
            </a:r>
            <a:r>
              <a:rPr lang="en-US" b="0" i="0" dirty="0">
                <a:effectLst/>
                <a:latin typeface="Calibri" panose="020F0502020204030204" pitchFamily="34" charset="0"/>
                <a:cs typeface="Calibri" panose="020F0502020204030204" pitchFamily="34" charset="0"/>
              </a:rPr>
              <a:t>.</a:t>
            </a:r>
          </a:p>
          <a:p>
            <a:pPr algn="l">
              <a:lnSpc>
                <a:spcPct val="200000"/>
              </a:lnSpc>
            </a:pPr>
            <a:r>
              <a:rPr lang="en-US" b="0" i="1" dirty="0">
                <a:effectLst/>
                <a:latin typeface="Calibri" panose="020F0502020204030204" pitchFamily="34" charset="0"/>
                <a:cs typeface="Calibri" panose="020F0502020204030204" pitchFamily="34" charset="0"/>
              </a:rPr>
              <a:t>But — to confirm whether these differences are statistically significant, we need to do some tests.</a:t>
            </a:r>
          </a:p>
          <a:p>
            <a:pPr marL="0" indent="0" algn="l">
              <a:lnSpc>
                <a:spcPct val="150000"/>
              </a:lnSpc>
              <a:buNone/>
            </a:pPr>
            <a:endParaRPr lang="en-US" sz="1300" b="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E73E4CD-5A12-2F99-4B44-A78E84D7CEEB}"/>
              </a:ext>
            </a:extLst>
          </p:cNvPr>
          <p:cNvPicPr>
            <a:picLocks noChangeAspect="1"/>
          </p:cNvPicPr>
          <p:nvPr/>
        </p:nvPicPr>
        <p:blipFill>
          <a:blip r:embed="rId3"/>
          <a:stretch>
            <a:fillRect/>
          </a:stretch>
        </p:blipFill>
        <p:spPr>
          <a:xfrm>
            <a:off x="655223" y="1277395"/>
            <a:ext cx="4656626" cy="6336414"/>
          </a:xfrm>
          <a:prstGeom prst="rect">
            <a:avLst/>
          </a:prstGeom>
        </p:spPr>
      </p:pic>
      <p:sp>
        <p:nvSpPr>
          <p:cNvPr id="7" name="TextBox 6">
            <a:extLst>
              <a:ext uri="{FF2B5EF4-FFF2-40B4-BE49-F238E27FC236}">
                <a16:creationId xmlns:a16="http://schemas.microsoft.com/office/drawing/2014/main" id="{DFCE4CCE-AA3F-A81D-821F-90CDA0E1160D}"/>
              </a:ext>
            </a:extLst>
          </p:cNvPr>
          <p:cNvSpPr txBox="1"/>
          <p:nvPr/>
        </p:nvSpPr>
        <p:spPr>
          <a:xfrm>
            <a:off x="3926922" y="166791"/>
            <a:ext cx="7315200" cy="830997"/>
          </a:xfrm>
          <a:prstGeom prst="rect">
            <a:avLst/>
          </a:prstGeom>
          <a:noFill/>
        </p:spPr>
        <p:txBody>
          <a:bodyPr wrap="square">
            <a:spAutoFit/>
          </a:bodyPr>
          <a:lstStyle/>
          <a:p>
            <a:pPr algn="ctr"/>
            <a:r>
              <a:rPr lang="en-US" sz="2400" b="1" dirty="0">
                <a:effectLst/>
                <a:latin typeface="Calibri" panose="020F0502020204030204" pitchFamily="34" charset="0"/>
                <a:cs typeface="Calibri" panose="020F0502020204030204" pitchFamily="34" charset="0"/>
              </a:rPr>
              <a:t>Q3 – Hypothesis Test: </a:t>
            </a:r>
            <a:r>
              <a:rPr lang="en-US" sz="2400" b="1" i="0" dirty="0">
                <a:effectLst/>
                <a:latin typeface="Calibri" panose="020F0502020204030204" pitchFamily="34" charset="0"/>
                <a:cs typeface="Calibri" panose="020F0502020204030204" pitchFamily="34" charset="0"/>
              </a:rPr>
              <a:t>Is the conversion and preferred language are independent or related?</a:t>
            </a:r>
          </a:p>
        </p:txBody>
      </p:sp>
      <p:cxnSp>
        <p:nvCxnSpPr>
          <p:cNvPr id="8" name="Straight Connector 7">
            <a:extLst>
              <a:ext uri="{FF2B5EF4-FFF2-40B4-BE49-F238E27FC236}">
                <a16:creationId xmlns:a16="http://schemas.microsoft.com/office/drawing/2014/main" id="{CDB79FF3-CF76-C389-593B-98DEA1D60EA2}"/>
              </a:ext>
            </a:extLst>
          </p:cNvPr>
          <p:cNvCxnSpPr>
            <a:cxnSpLocks/>
          </p:cNvCxnSpPr>
          <p:nvPr/>
        </p:nvCxnSpPr>
        <p:spPr>
          <a:xfrm flipH="1">
            <a:off x="1190847" y="3880247"/>
            <a:ext cx="2339162" cy="0"/>
          </a:xfrm>
          <a:prstGeom prst="line">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E526C4CC-A638-E8E5-6FE9-91E984F8F014}"/>
              </a:ext>
            </a:extLst>
          </p:cNvPr>
          <p:cNvCxnSpPr>
            <a:cxnSpLocks/>
          </p:cNvCxnSpPr>
          <p:nvPr/>
        </p:nvCxnSpPr>
        <p:spPr>
          <a:xfrm flipH="1">
            <a:off x="1190847" y="4351624"/>
            <a:ext cx="2957962" cy="0"/>
          </a:xfrm>
          <a:prstGeom prst="line">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F499EA60-A33B-571D-784E-A3248C7D713B}"/>
              </a:ext>
            </a:extLst>
          </p:cNvPr>
          <p:cNvCxnSpPr>
            <a:cxnSpLocks/>
          </p:cNvCxnSpPr>
          <p:nvPr/>
        </p:nvCxnSpPr>
        <p:spPr>
          <a:xfrm flipH="1">
            <a:off x="1190847" y="5007298"/>
            <a:ext cx="999460" cy="0"/>
          </a:xfrm>
          <a:prstGeom prst="line">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1599724" y="88225"/>
            <a:ext cx="11397972" cy="708779"/>
          </a:xfrm>
          <a:prstGeom prst="rect">
            <a:avLst/>
          </a:prstGeom>
          <a:noFill/>
          <a:ln/>
        </p:spPr>
        <p:txBody>
          <a:bodyPr wrap="none" lIns="0" tIns="0" rIns="0" bIns="0" rtlCol="0" anchor="t"/>
          <a:lstStyle/>
          <a:p>
            <a:pPr marL="0" indent="0" algn="ctr">
              <a:lnSpc>
                <a:spcPts val="5550"/>
              </a:lnSpc>
              <a:buNone/>
            </a:pPr>
            <a:r>
              <a:rPr lang="en-US" sz="4450" b="1" dirty="0">
                <a:solidFill>
                  <a:srgbClr val="1F1E1E"/>
                </a:solidFill>
                <a:latin typeface="Calibri" panose="020F0502020204030204" pitchFamily="34" charset="0"/>
                <a:ea typeface="Noto Sans Semi Bold" pitchFamily="34" charset="-122"/>
                <a:cs typeface="Calibri" panose="020F0502020204030204" pitchFamily="34" charset="0"/>
              </a:rPr>
              <a:t>Hypothesis Test: Language vs Conversion</a:t>
            </a:r>
            <a:endParaRPr lang="en-US" sz="4450" b="1" dirty="0">
              <a:latin typeface="Calibri" panose="020F0502020204030204" pitchFamily="34" charset="0"/>
            </a:endParaRPr>
          </a:p>
        </p:txBody>
      </p:sp>
      <p:sp>
        <p:nvSpPr>
          <p:cNvPr id="3" name="Shape 1"/>
          <p:cNvSpPr/>
          <p:nvPr/>
        </p:nvSpPr>
        <p:spPr>
          <a:xfrm>
            <a:off x="325957" y="1197470"/>
            <a:ext cx="2173724" cy="1306949"/>
          </a:xfrm>
          <a:prstGeom prst="roundRect">
            <a:avLst>
              <a:gd name="adj" fmla="val 7289"/>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pic>
        <p:nvPicPr>
          <p:cNvPr id="4" name="Image 0" descr="preencoded.png"/>
          <p:cNvPicPr>
            <a:picLocks noChangeAspect="1"/>
          </p:cNvPicPr>
          <p:nvPr/>
        </p:nvPicPr>
        <p:blipFill>
          <a:blip r:embed="rId3"/>
          <a:stretch>
            <a:fillRect/>
          </a:stretch>
        </p:blipFill>
        <p:spPr>
          <a:xfrm>
            <a:off x="1253334" y="1651574"/>
            <a:ext cx="318968" cy="398621"/>
          </a:xfrm>
          <a:prstGeom prst="rect">
            <a:avLst/>
          </a:prstGeom>
        </p:spPr>
      </p:pic>
      <p:sp>
        <p:nvSpPr>
          <p:cNvPr id="5" name="Text 2"/>
          <p:cNvSpPr/>
          <p:nvPr/>
        </p:nvSpPr>
        <p:spPr>
          <a:xfrm>
            <a:off x="2726495" y="142428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Null Hypothesis (H₀)</a:t>
            </a:r>
            <a:endParaRPr lang="en-US" sz="2200" b="1" dirty="0">
              <a:latin typeface="Calibri" panose="020F0502020204030204" pitchFamily="34" charset="0"/>
            </a:endParaRPr>
          </a:p>
        </p:txBody>
      </p:sp>
      <p:sp>
        <p:nvSpPr>
          <p:cNvPr id="6" name="Text 3"/>
          <p:cNvSpPr/>
          <p:nvPr/>
        </p:nvSpPr>
        <p:spPr>
          <a:xfrm>
            <a:off x="2726495" y="1914702"/>
            <a:ext cx="6406515" cy="362903"/>
          </a:xfrm>
          <a:prstGeom prst="rect">
            <a:avLst/>
          </a:prstGeom>
          <a:noFill/>
          <a:ln/>
        </p:spPr>
        <p:txBody>
          <a:bodyPr wrap="non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Conversion status is independent of preferred language</a:t>
            </a:r>
            <a:endParaRPr lang="en-US" sz="1750" b="1" dirty="0">
              <a:latin typeface="Calibri" panose="020F0502020204030204" pitchFamily="34" charset="0"/>
            </a:endParaRPr>
          </a:p>
        </p:txBody>
      </p:sp>
      <p:sp>
        <p:nvSpPr>
          <p:cNvPr id="7" name="Shape 4"/>
          <p:cNvSpPr/>
          <p:nvPr/>
        </p:nvSpPr>
        <p:spPr>
          <a:xfrm>
            <a:off x="2613028" y="2489179"/>
            <a:ext cx="10642402" cy="15240"/>
          </a:xfrm>
          <a:prstGeom prst="roundRect">
            <a:avLst>
              <a:gd name="adj" fmla="val 625116"/>
            </a:avLst>
          </a:prstGeom>
          <a:solidFill>
            <a:srgbClr val="BBC2DC"/>
          </a:solidFill>
          <a:ln/>
        </p:spPr>
        <p:txBody>
          <a:bodyPr/>
          <a:lstStyle/>
          <a:p>
            <a:endParaRPr lang="en-AE" b="1" dirty="0">
              <a:latin typeface="Calibri" panose="020F0502020204030204" pitchFamily="34" charset="0"/>
            </a:endParaRPr>
          </a:p>
        </p:txBody>
      </p:sp>
      <p:sp>
        <p:nvSpPr>
          <p:cNvPr id="8" name="Shape 5"/>
          <p:cNvSpPr/>
          <p:nvPr/>
        </p:nvSpPr>
        <p:spPr>
          <a:xfrm>
            <a:off x="325957" y="2617766"/>
            <a:ext cx="4347567" cy="1306949"/>
          </a:xfrm>
          <a:prstGeom prst="roundRect">
            <a:avLst>
              <a:gd name="adj" fmla="val 7289"/>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pic>
        <p:nvPicPr>
          <p:cNvPr id="9" name="Image 1" descr="preencoded.png"/>
          <p:cNvPicPr>
            <a:picLocks noChangeAspect="1"/>
          </p:cNvPicPr>
          <p:nvPr/>
        </p:nvPicPr>
        <p:blipFill>
          <a:blip r:embed="rId4"/>
          <a:stretch>
            <a:fillRect/>
          </a:stretch>
        </p:blipFill>
        <p:spPr>
          <a:xfrm>
            <a:off x="2340256" y="3071870"/>
            <a:ext cx="318968" cy="398621"/>
          </a:xfrm>
          <a:prstGeom prst="rect">
            <a:avLst/>
          </a:prstGeom>
        </p:spPr>
      </p:pic>
      <p:sp>
        <p:nvSpPr>
          <p:cNvPr id="10" name="Text 6"/>
          <p:cNvSpPr/>
          <p:nvPr/>
        </p:nvSpPr>
        <p:spPr>
          <a:xfrm>
            <a:off x="4900338" y="284458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Test Selection</a:t>
            </a:r>
            <a:endParaRPr lang="en-US" sz="2200" b="1" dirty="0">
              <a:latin typeface="Calibri" panose="020F0502020204030204" pitchFamily="34" charset="0"/>
            </a:endParaRPr>
          </a:p>
        </p:txBody>
      </p:sp>
      <p:sp>
        <p:nvSpPr>
          <p:cNvPr id="11" name="Text 7"/>
          <p:cNvSpPr/>
          <p:nvPr/>
        </p:nvSpPr>
        <p:spPr>
          <a:xfrm>
            <a:off x="4900338" y="3334999"/>
            <a:ext cx="3861078" cy="362903"/>
          </a:xfrm>
          <a:prstGeom prst="rect">
            <a:avLst/>
          </a:prstGeom>
          <a:noFill/>
          <a:ln/>
        </p:spPr>
        <p:txBody>
          <a:bodyPr wrap="non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Chi-Square Test of Independence</a:t>
            </a:r>
            <a:endParaRPr lang="en-US" sz="1750" b="1" dirty="0">
              <a:latin typeface="Calibri" panose="020F0502020204030204" pitchFamily="34" charset="0"/>
            </a:endParaRPr>
          </a:p>
        </p:txBody>
      </p:sp>
      <p:sp>
        <p:nvSpPr>
          <p:cNvPr id="12" name="Shape 8"/>
          <p:cNvSpPr/>
          <p:nvPr/>
        </p:nvSpPr>
        <p:spPr>
          <a:xfrm>
            <a:off x="4786871" y="3909475"/>
            <a:ext cx="8468558" cy="15240"/>
          </a:xfrm>
          <a:prstGeom prst="roundRect">
            <a:avLst>
              <a:gd name="adj" fmla="val 625116"/>
            </a:avLst>
          </a:prstGeom>
          <a:solidFill>
            <a:srgbClr val="BBC2DC"/>
          </a:solidFill>
          <a:ln/>
        </p:spPr>
        <p:txBody>
          <a:bodyPr/>
          <a:lstStyle/>
          <a:p>
            <a:endParaRPr lang="en-AE" b="1" dirty="0">
              <a:latin typeface="Calibri" panose="020F0502020204030204" pitchFamily="34" charset="0"/>
            </a:endParaRPr>
          </a:p>
        </p:txBody>
      </p:sp>
      <p:sp>
        <p:nvSpPr>
          <p:cNvPr id="13" name="Shape 9"/>
          <p:cNvSpPr/>
          <p:nvPr/>
        </p:nvSpPr>
        <p:spPr>
          <a:xfrm>
            <a:off x="325957" y="4038063"/>
            <a:ext cx="6521410" cy="1306949"/>
          </a:xfrm>
          <a:prstGeom prst="roundRect">
            <a:avLst>
              <a:gd name="adj" fmla="val 7289"/>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pic>
        <p:nvPicPr>
          <p:cNvPr id="14" name="Image 2" descr="preencoded.png"/>
          <p:cNvPicPr>
            <a:picLocks noChangeAspect="1"/>
          </p:cNvPicPr>
          <p:nvPr/>
        </p:nvPicPr>
        <p:blipFill>
          <a:blip r:embed="rId5"/>
          <a:stretch>
            <a:fillRect/>
          </a:stretch>
        </p:blipFill>
        <p:spPr>
          <a:xfrm>
            <a:off x="3427178" y="4492167"/>
            <a:ext cx="318968" cy="398621"/>
          </a:xfrm>
          <a:prstGeom prst="rect">
            <a:avLst/>
          </a:prstGeom>
        </p:spPr>
      </p:pic>
      <p:sp>
        <p:nvSpPr>
          <p:cNvPr id="15" name="Text 10"/>
          <p:cNvSpPr/>
          <p:nvPr/>
        </p:nvSpPr>
        <p:spPr>
          <a:xfrm>
            <a:off x="7074181" y="426487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Results</a:t>
            </a:r>
            <a:endParaRPr lang="en-US" sz="2200" b="1" dirty="0">
              <a:latin typeface="Calibri" panose="020F0502020204030204" pitchFamily="34" charset="0"/>
            </a:endParaRPr>
          </a:p>
        </p:txBody>
      </p:sp>
      <p:sp>
        <p:nvSpPr>
          <p:cNvPr id="16" name="Text 11"/>
          <p:cNvSpPr/>
          <p:nvPr/>
        </p:nvSpPr>
        <p:spPr>
          <a:xfrm>
            <a:off x="7074181" y="4755295"/>
            <a:ext cx="5179338" cy="362903"/>
          </a:xfrm>
          <a:prstGeom prst="rect">
            <a:avLst/>
          </a:prstGeom>
          <a:noFill/>
          <a:ln/>
        </p:spPr>
        <p:txBody>
          <a:bodyPr wrap="non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p-value = 0.213, which is greater than α = 0.05</a:t>
            </a:r>
            <a:endParaRPr lang="en-US" sz="1750" b="1" dirty="0">
              <a:latin typeface="Calibri" panose="020F0502020204030204" pitchFamily="34" charset="0"/>
            </a:endParaRPr>
          </a:p>
        </p:txBody>
      </p:sp>
      <p:sp>
        <p:nvSpPr>
          <p:cNvPr id="17" name="TextBox 16">
            <a:extLst>
              <a:ext uri="{FF2B5EF4-FFF2-40B4-BE49-F238E27FC236}">
                <a16:creationId xmlns:a16="http://schemas.microsoft.com/office/drawing/2014/main" id="{F90E3322-B57A-50EB-C915-87731C5DC1A5}"/>
              </a:ext>
            </a:extLst>
          </p:cNvPr>
          <p:cNvSpPr txBox="1"/>
          <p:nvPr/>
        </p:nvSpPr>
        <p:spPr>
          <a:xfrm>
            <a:off x="347222" y="6086378"/>
            <a:ext cx="7315200" cy="1624163"/>
          </a:xfrm>
          <a:prstGeom prst="rect">
            <a:avLst/>
          </a:prstGeom>
          <a:noFill/>
        </p:spPr>
        <p:txBody>
          <a:bodyPr wrap="square">
            <a:spAutoFit/>
          </a:bodyPr>
          <a:lstStyle/>
          <a:p>
            <a:pPr>
              <a:lnSpc>
                <a:spcPts val="2850"/>
              </a:lnSpc>
            </a:pPr>
            <a:r>
              <a:rPr lang="en-US" b="1" i="0" dirty="0">
                <a:effectLst/>
                <a:latin typeface="Calibri" panose="020F0502020204030204" pitchFamily="34" charset="0"/>
                <a:cs typeface="Calibri" panose="020F0502020204030204" pitchFamily="34" charset="0"/>
              </a:rPr>
              <a:t>Null Hypothesis (H₀)</a:t>
            </a:r>
            <a:r>
              <a:rPr lang="en-US" b="0" i="0" dirty="0">
                <a:effectLst/>
                <a:latin typeface="Calibri" panose="020F0502020204030204" pitchFamily="34" charset="0"/>
                <a:cs typeface="Calibri" panose="020F0502020204030204" pitchFamily="34" charset="0"/>
              </a:rPr>
              <a:t>: (The Status Quo)</a:t>
            </a:r>
            <a:br>
              <a:rPr lang="en-US" b="0" i="0" dirty="0">
                <a:effectLst/>
                <a:latin typeface="Calibri" panose="020F0502020204030204" pitchFamily="34" charset="0"/>
                <a:cs typeface="Calibri" panose="020F0502020204030204" pitchFamily="34" charset="0"/>
              </a:rPr>
            </a:br>
            <a:r>
              <a:rPr lang="en-US" sz="1800" dirty="0">
                <a:solidFill>
                  <a:srgbClr val="3B3535"/>
                </a:solidFill>
                <a:latin typeface="Calibri" panose="020F0502020204030204" pitchFamily="34" charset="0"/>
                <a:ea typeface="Sora" pitchFamily="34" charset="-122"/>
                <a:cs typeface="Calibri" panose="020F0502020204030204" pitchFamily="34" charset="0"/>
              </a:rPr>
              <a:t>Conversion status is independent of preferred language</a:t>
            </a:r>
            <a:r>
              <a:rPr lang="en-US" dirty="0">
                <a:solidFill>
                  <a:srgbClr val="3B3535"/>
                </a:solidFill>
                <a:latin typeface="Calibri" panose="020F0502020204030204" pitchFamily="34" charset="0"/>
                <a:ea typeface="Sora" pitchFamily="34" charset="-122"/>
                <a:cs typeface="Calibri" panose="020F0502020204030204" pitchFamily="34" charset="0"/>
              </a:rPr>
              <a:t>.</a:t>
            </a:r>
            <a:endParaRPr lang="en-US" sz="1800" b="1" dirty="0">
              <a:latin typeface="Calibri" panose="020F0502020204030204" pitchFamily="34" charset="0"/>
            </a:endParaRPr>
          </a:p>
          <a:p>
            <a:pPr algn="l">
              <a:lnSpc>
                <a:spcPct val="150000"/>
              </a:lnSpc>
            </a:pPr>
            <a:r>
              <a:rPr lang="en-US" b="1" i="0" dirty="0">
                <a:effectLst/>
                <a:latin typeface="Calibri" panose="020F0502020204030204" pitchFamily="34" charset="0"/>
                <a:cs typeface="Calibri" panose="020F0502020204030204" pitchFamily="34" charset="0"/>
              </a:rPr>
              <a:t>Alternative Hypothesis (H₁)</a:t>
            </a:r>
            <a:r>
              <a:rPr lang="en-US" b="0" i="0" dirty="0">
                <a:effectLst/>
                <a:latin typeface="Calibri" panose="020F0502020204030204" pitchFamily="34" charset="0"/>
                <a:cs typeface="Calibri" panose="020F0502020204030204" pitchFamily="34" charset="0"/>
              </a:rPr>
              <a:t>: (Claim)</a:t>
            </a:r>
            <a:br>
              <a:rPr lang="en-US" b="0" i="0" dirty="0">
                <a:effectLst/>
                <a:latin typeface="Calibri" panose="020F0502020204030204" pitchFamily="34" charset="0"/>
                <a:cs typeface="Calibri" panose="020F0502020204030204" pitchFamily="34" charset="0"/>
              </a:rPr>
            </a:br>
            <a:r>
              <a:rPr lang="en-US" dirty="0">
                <a:effectLst/>
                <a:latin typeface="Calibri" panose="020F0502020204030204" pitchFamily="34" charset="0"/>
              </a:rPr>
              <a:t>The new page has a higher conversion rate than the old page.</a:t>
            </a:r>
            <a:r>
              <a:rPr lang="en-US" b="0" i="0" dirty="0">
                <a:effectLst/>
                <a:latin typeface="Calibri" panose="020F0502020204030204" pitchFamily="34" charset="0"/>
                <a:cs typeface="Calibri" panose="020F0502020204030204" pitchFamily="34" charset="0"/>
              </a:rPr>
              <a:t>.</a:t>
            </a:r>
          </a:p>
        </p:txBody>
      </p:sp>
      <p:sp>
        <p:nvSpPr>
          <p:cNvPr id="20" name="Google Shape;139;p4">
            <a:hlinkClick r:id="rId6" action="ppaction://hlinksldjump"/>
            <a:extLst>
              <a:ext uri="{FF2B5EF4-FFF2-40B4-BE49-F238E27FC236}">
                <a16:creationId xmlns:a16="http://schemas.microsoft.com/office/drawing/2014/main" id="{4FBD8E7B-B23C-E4F2-E246-3E9B593B304E}"/>
              </a:ext>
            </a:extLst>
          </p:cNvPr>
          <p:cNvSpPr txBox="1"/>
          <p:nvPr/>
        </p:nvSpPr>
        <p:spPr>
          <a:xfrm>
            <a:off x="7208911" y="6576797"/>
            <a:ext cx="6067783" cy="590883"/>
          </a:xfrm>
          <a:prstGeom prst="rect">
            <a:avLst/>
          </a:prstGeom>
          <a:noFill/>
          <a:ln>
            <a:noFill/>
          </a:ln>
        </p:spPr>
        <p:txBody>
          <a:bodyPr spcFirstLastPara="1" wrap="square" lIns="146280" tIns="146280" rIns="146280" bIns="146280" anchor="t" anchorCtr="0">
            <a:spAutoFit/>
          </a:bodyPr>
          <a:lstStyle/>
          <a:p>
            <a:pPr algn="r" defTabSz="1463004">
              <a:buClr>
                <a:srgbClr val="000000"/>
              </a:buClr>
              <a:buSzPts val="1200"/>
            </a:pPr>
            <a:r>
              <a:rPr lang="en" sz="1920" u="sng" kern="0" dirty="0">
                <a:solidFill>
                  <a:srgbClr val="0097A7"/>
                </a:solidFill>
                <a:latin typeface="Calibri" panose="020F0502020204030204" pitchFamily="34" charset="0"/>
                <a:ea typeface="Nunito"/>
                <a:cs typeface="Calibri" panose="020F0502020204030204" pitchFamily="34" charset="0"/>
                <a:sym typeface="Nunito"/>
                <a:hlinkClick r:id="rId6" action="ppaction://hlinksldjump"/>
              </a:rPr>
              <a:t>Link to Appendix slide on details of the test performed</a:t>
            </a:r>
            <a:endParaRPr sz="1920" kern="0" dirty="0">
              <a:solidFill>
                <a:srgbClr val="666666"/>
              </a:solidFill>
              <a:latin typeface="Calibri" panose="020F0502020204030204" pitchFamily="34" charset="0"/>
              <a:ea typeface="Nunito"/>
              <a:cs typeface="Calibri" panose="020F0502020204030204" pitchFamily="34" charset="0"/>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3" name="Text 0"/>
          <p:cNvSpPr/>
          <p:nvPr/>
        </p:nvSpPr>
        <p:spPr>
          <a:xfrm>
            <a:off x="3536989" y="99027"/>
            <a:ext cx="7556421" cy="1275874"/>
          </a:xfrm>
          <a:prstGeom prst="rect">
            <a:avLst/>
          </a:prstGeom>
          <a:noFill/>
          <a:ln/>
        </p:spPr>
        <p:txBody>
          <a:bodyPr wrap="square" lIns="0" tIns="0" rIns="0" bIns="0" rtlCol="0" anchor="t"/>
          <a:lstStyle/>
          <a:p>
            <a:pPr marL="0" indent="0" algn="ctr">
              <a:lnSpc>
                <a:spcPts val="5000"/>
              </a:lnSpc>
              <a:buNone/>
            </a:pPr>
            <a:r>
              <a:rPr lang="en-US" sz="4000" b="1" dirty="0">
                <a:solidFill>
                  <a:srgbClr val="1F1E1E"/>
                </a:solidFill>
                <a:latin typeface="Calibri" panose="020F0502020204030204" pitchFamily="34" charset="0"/>
                <a:ea typeface="Noto Sans Semi Bold" pitchFamily="34" charset="-122"/>
                <a:cs typeface="Calibri" panose="020F0502020204030204" pitchFamily="34" charset="0"/>
              </a:rPr>
              <a:t>Contingency Table: Language vs Conversion</a:t>
            </a:r>
            <a:endParaRPr lang="en-US" sz="4000" b="1" dirty="0">
              <a:latin typeface="Calibri" panose="020F0502020204030204" pitchFamily="34" charset="0"/>
            </a:endParaRPr>
          </a:p>
        </p:txBody>
      </p:sp>
      <p:sp>
        <p:nvSpPr>
          <p:cNvPr id="30" name="Text 27"/>
          <p:cNvSpPr/>
          <p:nvPr/>
        </p:nvSpPr>
        <p:spPr>
          <a:xfrm>
            <a:off x="7896340" y="5664674"/>
            <a:ext cx="5695722" cy="1756851"/>
          </a:xfrm>
          <a:prstGeom prst="rect">
            <a:avLst/>
          </a:prstGeom>
          <a:noFill/>
          <a:ln/>
        </p:spPr>
        <p:txBody>
          <a:bodyPr wrap="square" lIns="0" tIns="0" rIns="0" bIns="0" rtlCol="0" anchor="t"/>
          <a:lstStyle/>
          <a:p>
            <a:pPr marL="0" indent="0" algn="l">
              <a:lnSpc>
                <a:spcPts val="2550"/>
              </a:lnSpc>
              <a:buNone/>
            </a:pPr>
            <a:r>
              <a:rPr lang="en-US" sz="1600" dirty="0">
                <a:solidFill>
                  <a:srgbClr val="3B3535"/>
                </a:solidFill>
                <a:latin typeface="Calibri" panose="020F0502020204030204" pitchFamily="34" charset="0"/>
                <a:ea typeface="Sora" pitchFamily="34" charset="-122"/>
                <a:cs typeface="Calibri" panose="020F0502020204030204" pitchFamily="34" charset="0"/>
              </a:rPr>
              <a:t>This contingency table shows the distribution of conversion status across different language preferences. </a:t>
            </a:r>
          </a:p>
          <a:p>
            <a:pPr marL="0" indent="0" algn="l">
              <a:lnSpc>
                <a:spcPts val="2550"/>
              </a:lnSpc>
              <a:buNone/>
            </a:pPr>
            <a:r>
              <a:rPr lang="en-US" sz="1600" dirty="0">
                <a:solidFill>
                  <a:srgbClr val="3B3535"/>
                </a:solidFill>
                <a:latin typeface="Calibri" panose="020F0502020204030204" pitchFamily="34" charset="0"/>
                <a:ea typeface="Sora" pitchFamily="34" charset="-122"/>
                <a:cs typeface="Calibri" panose="020F0502020204030204" pitchFamily="34" charset="0"/>
              </a:rPr>
              <a:t>While there appear to be some differences in conversion rates (English: 66%, Spanish: 53%, French: 44%), we need to test if these differences are statistically significant.</a:t>
            </a:r>
            <a:endParaRPr lang="en-US" sz="1600" b="1" dirty="0">
              <a:latin typeface="Calibri" panose="020F0502020204030204" pitchFamily="34" charset="0"/>
            </a:endParaRPr>
          </a:p>
        </p:txBody>
      </p:sp>
      <p:pic>
        <p:nvPicPr>
          <p:cNvPr id="31" name="Picture 30">
            <a:extLst>
              <a:ext uri="{FF2B5EF4-FFF2-40B4-BE49-F238E27FC236}">
                <a16:creationId xmlns:a16="http://schemas.microsoft.com/office/drawing/2014/main" id="{A0D98931-8410-C487-639A-90CEA0BF6872}"/>
              </a:ext>
            </a:extLst>
          </p:cNvPr>
          <p:cNvPicPr>
            <a:picLocks noChangeAspect="1"/>
          </p:cNvPicPr>
          <p:nvPr/>
        </p:nvPicPr>
        <p:blipFill>
          <a:blip r:embed="rId3"/>
          <a:stretch>
            <a:fillRect/>
          </a:stretch>
        </p:blipFill>
        <p:spPr>
          <a:xfrm>
            <a:off x="7896340" y="2440886"/>
            <a:ext cx="4075922" cy="2968591"/>
          </a:xfrm>
          <a:prstGeom prst="rect">
            <a:avLst/>
          </a:prstGeom>
        </p:spPr>
      </p:pic>
      <p:graphicFrame>
        <p:nvGraphicFramePr>
          <p:cNvPr id="33" name="object 3">
            <a:extLst>
              <a:ext uri="{FF2B5EF4-FFF2-40B4-BE49-F238E27FC236}">
                <a16:creationId xmlns:a16="http://schemas.microsoft.com/office/drawing/2014/main" id="{0EF6648D-4076-5785-D3DC-AB846C906626}"/>
              </a:ext>
            </a:extLst>
          </p:cNvPr>
          <p:cNvGraphicFramePr>
            <a:graphicFrameLocks noGrp="1"/>
          </p:cNvGraphicFramePr>
          <p:nvPr>
            <p:extLst>
              <p:ext uri="{D42A27DB-BD31-4B8C-83A1-F6EECF244321}">
                <p14:modId xmlns:p14="http://schemas.microsoft.com/office/powerpoint/2010/main" val="1823728821"/>
              </p:ext>
            </p:extLst>
          </p:nvPr>
        </p:nvGraphicFramePr>
        <p:xfrm>
          <a:off x="202624" y="1967970"/>
          <a:ext cx="6169931" cy="3441507"/>
        </p:xfrm>
        <a:graphic>
          <a:graphicData uri="http://schemas.openxmlformats.org/drawingml/2006/table">
            <a:tbl>
              <a:tblPr firstRow="1" bandRow="1">
                <a:tableStyleId>{2D5ABB26-0587-4C30-8999-92F81FD0307C}</a:tableStyleId>
              </a:tblPr>
              <a:tblGrid>
                <a:gridCol w="1630368">
                  <a:extLst>
                    <a:ext uri="{9D8B030D-6E8A-4147-A177-3AD203B41FA5}">
                      <a16:colId xmlns:a16="http://schemas.microsoft.com/office/drawing/2014/main" val="20000"/>
                    </a:ext>
                  </a:extLst>
                </a:gridCol>
                <a:gridCol w="3042622">
                  <a:extLst>
                    <a:ext uri="{9D8B030D-6E8A-4147-A177-3AD203B41FA5}">
                      <a16:colId xmlns:a16="http://schemas.microsoft.com/office/drawing/2014/main" val="20001"/>
                    </a:ext>
                  </a:extLst>
                </a:gridCol>
                <a:gridCol w="1496941">
                  <a:extLst>
                    <a:ext uri="{9D8B030D-6E8A-4147-A177-3AD203B41FA5}">
                      <a16:colId xmlns:a16="http://schemas.microsoft.com/office/drawing/2014/main" val="20002"/>
                    </a:ext>
                  </a:extLst>
                </a:gridCol>
              </a:tblGrid>
              <a:tr h="504243">
                <a:tc>
                  <a:txBody>
                    <a:bodyPr/>
                    <a:lstStyle/>
                    <a:p>
                      <a:pPr marL="485140" marR="154940" indent="-321945">
                        <a:lnSpc>
                          <a:spcPct val="100000"/>
                        </a:lnSpc>
                        <a:spcBef>
                          <a:spcPts val="1035"/>
                        </a:spcBef>
                      </a:pPr>
                      <a:r>
                        <a:rPr sz="1600" b="1" spc="-50" dirty="0">
                          <a:latin typeface="Calibri" panose="020F0502020204030204" pitchFamily="34" charset="0"/>
                          <a:cs typeface="Calibri" panose="020F0502020204030204" pitchFamily="34" charset="0"/>
                        </a:rPr>
                        <a:t>Significance</a:t>
                      </a:r>
                      <a:r>
                        <a:rPr sz="1600" b="1" spc="-5" dirty="0">
                          <a:latin typeface="Calibri" panose="020F0502020204030204" pitchFamily="34" charset="0"/>
                          <a:cs typeface="Calibri" panose="020F0502020204030204" pitchFamily="34" charset="0"/>
                        </a:rPr>
                        <a:t> </a:t>
                      </a:r>
                      <a:r>
                        <a:rPr sz="1600" b="1" spc="-25" dirty="0">
                          <a:latin typeface="Calibri" panose="020F0502020204030204" pitchFamily="34" charset="0"/>
                          <a:cs typeface="Calibri" panose="020F0502020204030204" pitchFamily="34" charset="0"/>
                        </a:rPr>
                        <a:t>of </a:t>
                      </a:r>
                      <a:r>
                        <a:rPr sz="1600" b="1" dirty="0">
                          <a:latin typeface="Calibri" panose="020F0502020204030204" pitchFamily="34" charset="0"/>
                          <a:cs typeface="Calibri" panose="020F0502020204030204" pitchFamily="34" charset="0"/>
                        </a:rPr>
                        <a:t>the </a:t>
                      </a:r>
                      <a:r>
                        <a:rPr sz="1600" b="1" spc="-20" dirty="0">
                          <a:latin typeface="Calibri" panose="020F0502020204030204" pitchFamily="34" charset="0"/>
                          <a:cs typeface="Calibri" panose="020F0502020204030204" pitchFamily="34" charset="0"/>
                        </a:rPr>
                        <a:t>test</a:t>
                      </a:r>
                      <a:endParaRPr sz="1600" dirty="0">
                        <a:latin typeface="Calibri" panose="020F0502020204030204" pitchFamily="34" charset="0"/>
                        <a:cs typeface="Calibri" panose="020F0502020204030204" pitchFamily="34" charset="0"/>
                      </a:endParaRPr>
                    </a:p>
                  </a:txBody>
                  <a:tcPr marL="0" marR="0" marT="131445" marB="0">
                    <a:lnL w="19050">
                      <a:solidFill>
                        <a:srgbClr val="3C78D8"/>
                      </a:solidFill>
                      <a:prstDash val="solid"/>
                    </a:lnL>
                    <a:lnR w="19050">
                      <a:solidFill>
                        <a:srgbClr val="3C78D8"/>
                      </a:solidFill>
                      <a:prstDash val="solid"/>
                    </a:lnR>
                    <a:lnT w="19050">
                      <a:solidFill>
                        <a:srgbClr val="3C78D8"/>
                      </a:solidFill>
                      <a:prstDash val="solid"/>
                    </a:lnT>
                    <a:lnB w="19050">
                      <a:solidFill>
                        <a:srgbClr val="3C78D8"/>
                      </a:solidFill>
                      <a:prstDash val="solid"/>
                    </a:lnB>
                  </a:tcPr>
                </a:tc>
                <a:tc>
                  <a:txBody>
                    <a:bodyPr/>
                    <a:lstStyle/>
                    <a:p>
                      <a:pPr>
                        <a:lnSpc>
                          <a:spcPct val="100000"/>
                        </a:lnSpc>
                        <a:spcBef>
                          <a:spcPts val="155"/>
                        </a:spcBef>
                      </a:pPr>
                      <a:endParaRPr sz="1600" dirty="0">
                        <a:latin typeface="Calibri" panose="020F0502020204030204" pitchFamily="34" charset="0"/>
                        <a:cs typeface="Calibri" panose="020F0502020204030204" pitchFamily="34" charset="0"/>
                      </a:endParaRPr>
                    </a:p>
                    <a:p>
                      <a:pPr marL="969010">
                        <a:lnSpc>
                          <a:spcPct val="100000"/>
                        </a:lnSpc>
                      </a:pPr>
                      <a:r>
                        <a:rPr sz="1600" b="1" spc="-10" dirty="0">
                          <a:latin typeface="Calibri" panose="020F0502020204030204" pitchFamily="34" charset="0"/>
                          <a:cs typeface="Calibri" panose="020F0502020204030204" pitchFamily="34" charset="0"/>
                        </a:rPr>
                        <a:t>Assumptions</a:t>
                      </a:r>
                      <a:r>
                        <a:rPr lang="en-US" sz="1600" b="1" spc="-10" dirty="0">
                          <a:latin typeface="Calibri" panose="020F0502020204030204" pitchFamily="34" charset="0"/>
                          <a:cs typeface="Calibri" panose="020F0502020204030204" pitchFamily="34" charset="0"/>
                        </a:rPr>
                        <a:t> met? Yes</a:t>
                      </a:r>
                      <a:endParaRPr sz="1600" dirty="0">
                        <a:latin typeface="Calibri" panose="020F0502020204030204" pitchFamily="34" charset="0"/>
                        <a:cs typeface="Calibri" panose="020F0502020204030204" pitchFamily="34" charset="0"/>
                      </a:endParaRPr>
                    </a:p>
                  </a:txBody>
                  <a:tcPr marL="0" marR="0" marT="19685" marB="0">
                    <a:lnL w="19050">
                      <a:solidFill>
                        <a:srgbClr val="3C78D8"/>
                      </a:solidFill>
                      <a:prstDash val="solid"/>
                    </a:lnL>
                    <a:lnR w="19050">
                      <a:solidFill>
                        <a:srgbClr val="3C78D8"/>
                      </a:solidFill>
                      <a:prstDash val="solid"/>
                    </a:lnR>
                    <a:lnT w="19050">
                      <a:solidFill>
                        <a:srgbClr val="3C78D8"/>
                      </a:solidFill>
                      <a:prstDash val="solid"/>
                    </a:lnT>
                    <a:lnB w="19050">
                      <a:solidFill>
                        <a:srgbClr val="3C78D8"/>
                      </a:solidFill>
                      <a:prstDash val="solid"/>
                    </a:lnB>
                  </a:tcPr>
                </a:tc>
                <a:tc>
                  <a:txBody>
                    <a:bodyPr/>
                    <a:lstStyle/>
                    <a:p>
                      <a:pPr marL="219075" marR="158750" indent="-52705">
                        <a:lnSpc>
                          <a:spcPct val="100000"/>
                        </a:lnSpc>
                        <a:spcBef>
                          <a:spcPts val="1035"/>
                        </a:spcBef>
                      </a:pPr>
                      <a:r>
                        <a:rPr sz="1600" b="1" spc="-40" dirty="0">
                          <a:latin typeface="Calibri" panose="020F0502020204030204" pitchFamily="34" charset="0"/>
                          <a:cs typeface="Calibri" panose="020F0502020204030204" pitchFamily="34" charset="0"/>
                        </a:rPr>
                        <a:t>Test</a:t>
                      </a:r>
                      <a:r>
                        <a:rPr sz="1600" b="1" spc="-50" dirty="0">
                          <a:latin typeface="Calibri" panose="020F0502020204030204" pitchFamily="34" charset="0"/>
                          <a:cs typeface="Calibri" panose="020F0502020204030204" pitchFamily="34" charset="0"/>
                        </a:rPr>
                        <a:t> </a:t>
                      </a:r>
                      <a:r>
                        <a:rPr sz="1600" b="1" spc="-25" dirty="0">
                          <a:latin typeface="Calibri" panose="020F0502020204030204" pitchFamily="34" charset="0"/>
                          <a:cs typeface="Calibri" panose="020F0502020204030204" pitchFamily="34" charset="0"/>
                        </a:rPr>
                        <a:t>Statistic </a:t>
                      </a:r>
                      <a:r>
                        <a:rPr sz="1600" b="1" spc="-10" dirty="0">
                          <a:latin typeface="Calibri" panose="020F0502020204030204" pitchFamily="34" charset="0"/>
                          <a:cs typeface="Calibri" panose="020F0502020204030204" pitchFamily="34" charset="0"/>
                        </a:rPr>
                        <a:t>Distribution</a:t>
                      </a:r>
                      <a:endParaRPr sz="1600">
                        <a:latin typeface="Calibri" panose="020F0502020204030204" pitchFamily="34" charset="0"/>
                        <a:cs typeface="Calibri" panose="020F0502020204030204" pitchFamily="34" charset="0"/>
                      </a:endParaRPr>
                    </a:p>
                  </a:txBody>
                  <a:tcPr marL="0" marR="0" marT="131445" marB="0">
                    <a:lnL w="19050">
                      <a:solidFill>
                        <a:srgbClr val="3C78D8"/>
                      </a:solidFill>
                      <a:prstDash val="solid"/>
                    </a:lnL>
                    <a:lnR w="19050">
                      <a:solidFill>
                        <a:srgbClr val="3C78D8"/>
                      </a:solidFill>
                      <a:prstDash val="solid"/>
                    </a:lnR>
                    <a:lnT w="19050">
                      <a:solidFill>
                        <a:srgbClr val="3C78D8"/>
                      </a:solidFill>
                      <a:prstDash val="solid"/>
                    </a:lnT>
                    <a:lnB w="19050">
                      <a:solidFill>
                        <a:srgbClr val="3C78D8"/>
                      </a:solidFill>
                      <a:prstDash val="solid"/>
                    </a:lnB>
                  </a:tcPr>
                </a:tc>
                <a:extLst>
                  <a:ext uri="{0D108BD9-81ED-4DB2-BD59-A6C34878D82A}">
                    <a16:rowId xmlns:a16="http://schemas.microsoft.com/office/drawing/2014/main" val="10000"/>
                  </a:ext>
                </a:extLst>
              </a:tr>
              <a:tr h="2822382">
                <a:tc>
                  <a:txBody>
                    <a:bodyPr/>
                    <a:lstStyle/>
                    <a:p>
                      <a:pPr marL="646430" marR="194945" indent="-443230">
                        <a:lnSpc>
                          <a:spcPct val="100000"/>
                        </a:lnSpc>
                        <a:spcBef>
                          <a:spcPts val="620"/>
                        </a:spcBef>
                      </a:pPr>
                      <a:r>
                        <a:rPr sz="1400" dirty="0">
                          <a:solidFill>
                            <a:srgbClr val="222222"/>
                          </a:solidFill>
                          <a:latin typeface="Calibri" panose="020F0502020204030204" pitchFamily="34" charset="0"/>
                          <a:cs typeface="Calibri" panose="020F0502020204030204" pitchFamily="34" charset="0"/>
                        </a:rPr>
                        <a:t>In</a:t>
                      </a:r>
                      <a:r>
                        <a:rPr sz="1400" spc="-60" dirty="0">
                          <a:solidFill>
                            <a:srgbClr val="222222"/>
                          </a:solidFill>
                          <a:latin typeface="Calibri" panose="020F0502020204030204" pitchFamily="34" charset="0"/>
                          <a:cs typeface="Calibri" panose="020F0502020204030204" pitchFamily="34" charset="0"/>
                        </a:rPr>
                        <a:t> </a:t>
                      </a:r>
                      <a:r>
                        <a:rPr sz="1400" dirty="0">
                          <a:solidFill>
                            <a:srgbClr val="222222"/>
                          </a:solidFill>
                          <a:latin typeface="Calibri" panose="020F0502020204030204" pitchFamily="34" charset="0"/>
                          <a:cs typeface="Calibri" panose="020F0502020204030204" pitchFamily="34" charset="0"/>
                        </a:rPr>
                        <a:t>a</a:t>
                      </a:r>
                      <a:r>
                        <a:rPr lang="en-AE" sz="1400" spc="-55" dirty="0">
                          <a:solidFill>
                            <a:srgbClr val="222222"/>
                          </a:solidFill>
                          <a:latin typeface="Calibri" panose="020F0502020204030204" pitchFamily="34" charset="0"/>
                          <a:cs typeface="Calibri" panose="020F0502020204030204" pitchFamily="34" charset="0"/>
                        </a:rPr>
                        <a:t> </a:t>
                      </a:r>
                      <a:r>
                        <a:rPr sz="1400" spc="-10" dirty="0">
                          <a:solidFill>
                            <a:srgbClr val="222222"/>
                          </a:solidFill>
                          <a:latin typeface="Calibri" panose="020F0502020204030204" pitchFamily="34" charset="0"/>
                          <a:cs typeface="Calibri" panose="020F0502020204030204" pitchFamily="34" charset="0"/>
                        </a:rPr>
                        <a:t>contingency table</a:t>
                      </a:r>
                      <a:endParaRPr sz="1400" dirty="0">
                        <a:latin typeface="Calibri" panose="020F0502020204030204" pitchFamily="34" charset="0"/>
                        <a:cs typeface="Calibri" panose="020F0502020204030204" pitchFamily="34" charset="0"/>
                      </a:endParaRPr>
                    </a:p>
                    <a:p>
                      <a:pPr marL="149860" marR="140970" indent="1905" algn="just">
                        <a:lnSpc>
                          <a:spcPct val="100000"/>
                        </a:lnSpc>
                      </a:pPr>
                      <a:r>
                        <a:rPr sz="1400" b="1" spc="55" dirty="0">
                          <a:solidFill>
                            <a:srgbClr val="222222"/>
                          </a:solidFill>
                          <a:latin typeface="Calibri" panose="020F0502020204030204" pitchFamily="34" charset="0"/>
                          <a:cs typeface="Calibri" panose="020F0502020204030204" pitchFamily="34" charset="0"/>
                        </a:rPr>
                        <a:t>H</a:t>
                      </a:r>
                      <a:r>
                        <a:rPr sz="1350" b="1" spc="82" baseline="-33950" dirty="0">
                          <a:solidFill>
                            <a:srgbClr val="222222"/>
                          </a:solidFill>
                          <a:latin typeface="Calibri" panose="020F0502020204030204" pitchFamily="34" charset="0"/>
                          <a:cs typeface="Calibri" panose="020F0502020204030204" pitchFamily="34" charset="0"/>
                        </a:rPr>
                        <a:t>0</a:t>
                      </a:r>
                      <a:r>
                        <a:rPr sz="1350" b="1" spc="187" baseline="-33950" dirty="0">
                          <a:solidFill>
                            <a:srgbClr val="222222"/>
                          </a:solidFill>
                          <a:latin typeface="Calibri" panose="020F0502020204030204" pitchFamily="34" charset="0"/>
                          <a:cs typeface="Calibri" panose="020F0502020204030204" pitchFamily="34" charset="0"/>
                        </a:rPr>
                        <a:t> </a:t>
                      </a:r>
                      <a:r>
                        <a:rPr sz="1400" b="1" spc="-120" dirty="0">
                          <a:solidFill>
                            <a:srgbClr val="222222"/>
                          </a:solidFill>
                          <a:latin typeface="Calibri" panose="020F0502020204030204" pitchFamily="34" charset="0"/>
                          <a:cs typeface="Calibri" panose="020F0502020204030204" pitchFamily="34" charset="0"/>
                        </a:rPr>
                        <a:t>:</a:t>
                      </a:r>
                      <a:r>
                        <a:rPr sz="1400" b="1" spc="-10" dirty="0">
                          <a:solidFill>
                            <a:srgbClr val="222222"/>
                          </a:solidFill>
                          <a:latin typeface="Calibri" panose="020F0502020204030204" pitchFamily="34" charset="0"/>
                          <a:cs typeface="Calibri" panose="020F0502020204030204" pitchFamily="34" charset="0"/>
                        </a:rPr>
                        <a:t> </a:t>
                      </a:r>
                      <a:r>
                        <a:rPr sz="1400" b="1" spc="10" dirty="0">
                          <a:solidFill>
                            <a:srgbClr val="222222"/>
                          </a:solidFill>
                          <a:latin typeface="Calibri" panose="020F0502020204030204" pitchFamily="34" charset="0"/>
                          <a:cs typeface="Calibri" panose="020F0502020204030204" pitchFamily="34" charset="0"/>
                        </a:rPr>
                        <a:t>The</a:t>
                      </a:r>
                      <a:r>
                        <a:rPr sz="1400" b="1" spc="-10" dirty="0">
                          <a:solidFill>
                            <a:srgbClr val="222222"/>
                          </a:solidFill>
                          <a:latin typeface="Calibri" panose="020F0502020204030204" pitchFamily="34" charset="0"/>
                          <a:cs typeface="Calibri" panose="020F0502020204030204" pitchFamily="34" charset="0"/>
                        </a:rPr>
                        <a:t> </a:t>
                      </a:r>
                      <a:r>
                        <a:rPr sz="1400" b="1" dirty="0">
                          <a:solidFill>
                            <a:srgbClr val="222222"/>
                          </a:solidFill>
                          <a:latin typeface="Calibri" panose="020F0502020204030204" pitchFamily="34" charset="0"/>
                          <a:cs typeface="Calibri" panose="020F0502020204030204" pitchFamily="34" charset="0"/>
                        </a:rPr>
                        <a:t>row</a:t>
                      </a:r>
                      <a:r>
                        <a:rPr sz="1400" b="1" spc="-10" dirty="0">
                          <a:solidFill>
                            <a:srgbClr val="222222"/>
                          </a:solidFill>
                          <a:latin typeface="Calibri" panose="020F0502020204030204" pitchFamily="34" charset="0"/>
                          <a:cs typeface="Calibri" panose="020F0502020204030204" pitchFamily="34" charset="0"/>
                        </a:rPr>
                        <a:t> </a:t>
                      </a:r>
                      <a:r>
                        <a:rPr sz="1400" b="1" spc="-25" dirty="0">
                          <a:solidFill>
                            <a:srgbClr val="222222"/>
                          </a:solidFill>
                          <a:latin typeface="Calibri" panose="020F0502020204030204" pitchFamily="34" charset="0"/>
                          <a:cs typeface="Calibri" panose="020F0502020204030204" pitchFamily="34" charset="0"/>
                        </a:rPr>
                        <a:t>and</a:t>
                      </a:r>
                      <a:r>
                        <a:rPr sz="1400" b="1" spc="-15" dirty="0">
                          <a:solidFill>
                            <a:srgbClr val="222222"/>
                          </a:solidFill>
                          <a:latin typeface="Calibri" panose="020F0502020204030204" pitchFamily="34" charset="0"/>
                          <a:cs typeface="Calibri" panose="020F0502020204030204" pitchFamily="34" charset="0"/>
                        </a:rPr>
                        <a:t> </a:t>
                      </a:r>
                      <a:r>
                        <a:rPr sz="1400" b="1" spc="-40" dirty="0">
                          <a:solidFill>
                            <a:srgbClr val="222222"/>
                          </a:solidFill>
                          <a:latin typeface="Calibri" panose="020F0502020204030204" pitchFamily="34" charset="0"/>
                          <a:cs typeface="Calibri" panose="020F0502020204030204" pitchFamily="34" charset="0"/>
                        </a:rPr>
                        <a:t>column</a:t>
                      </a:r>
                      <a:r>
                        <a:rPr sz="1400" b="1" spc="-10" dirty="0">
                          <a:solidFill>
                            <a:srgbClr val="222222"/>
                          </a:solidFill>
                          <a:latin typeface="Calibri" panose="020F0502020204030204" pitchFamily="34" charset="0"/>
                          <a:cs typeface="Calibri" panose="020F0502020204030204" pitchFamily="34" charset="0"/>
                        </a:rPr>
                        <a:t> </a:t>
                      </a:r>
                      <a:r>
                        <a:rPr sz="1400" b="1" spc="-25" dirty="0">
                          <a:solidFill>
                            <a:srgbClr val="222222"/>
                          </a:solidFill>
                          <a:latin typeface="Calibri" panose="020F0502020204030204" pitchFamily="34" charset="0"/>
                          <a:cs typeface="Calibri" panose="020F0502020204030204" pitchFamily="34" charset="0"/>
                        </a:rPr>
                        <a:t>variables</a:t>
                      </a:r>
                      <a:r>
                        <a:rPr sz="1400" b="1" spc="-30" dirty="0">
                          <a:solidFill>
                            <a:srgbClr val="222222"/>
                          </a:solidFill>
                          <a:latin typeface="Calibri" panose="020F0502020204030204" pitchFamily="34" charset="0"/>
                          <a:cs typeface="Calibri" panose="020F0502020204030204" pitchFamily="34" charset="0"/>
                        </a:rPr>
                        <a:t> </a:t>
                      </a:r>
                      <a:r>
                        <a:rPr sz="1400" b="1" spc="-20" dirty="0">
                          <a:solidFill>
                            <a:srgbClr val="222222"/>
                          </a:solidFill>
                          <a:latin typeface="Calibri" panose="020F0502020204030204" pitchFamily="34" charset="0"/>
                          <a:cs typeface="Calibri" panose="020F0502020204030204" pitchFamily="34" charset="0"/>
                        </a:rPr>
                        <a:t>are</a:t>
                      </a:r>
                      <a:r>
                        <a:rPr sz="1400" b="1" spc="-10" dirty="0">
                          <a:solidFill>
                            <a:srgbClr val="222222"/>
                          </a:solidFill>
                          <a:latin typeface="Calibri" panose="020F0502020204030204" pitchFamily="34" charset="0"/>
                          <a:cs typeface="Calibri" panose="020F0502020204030204" pitchFamily="34" charset="0"/>
                        </a:rPr>
                        <a:t> </a:t>
                      </a:r>
                      <a:r>
                        <a:rPr sz="1400" b="1" spc="-15" dirty="0">
                          <a:solidFill>
                            <a:srgbClr val="222222"/>
                          </a:solidFill>
                          <a:latin typeface="Calibri" panose="020F0502020204030204" pitchFamily="34" charset="0"/>
                          <a:cs typeface="Calibri" panose="020F0502020204030204" pitchFamily="34" charset="0"/>
                        </a:rPr>
                        <a:t>independent</a:t>
                      </a:r>
                      <a:endParaRPr sz="1400" dirty="0">
                        <a:latin typeface="Calibri" panose="020F0502020204030204" pitchFamily="34" charset="0"/>
                        <a:cs typeface="Calibri" panose="020F0502020204030204" pitchFamily="34" charset="0"/>
                      </a:endParaRPr>
                    </a:p>
                  </a:txBody>
                  <a:tcPr marL="0" marR="0" marT="78740" marB="0">
                    <a:lnL w="19050">
                      <a:solidFill>
                        <a:srgbClr val="3C78D8"/>
                      </a:solidFill>
                      <a:prstDash val="solid"/>
                    </a:lnL>
                    <a:lnR w="19050">
                      <a:solidFill>
                        <a:srgbClr val="3C78D8"/>
                      </a:solidFill>
                      <a:prstDash val="solid"/>
                    </a:lnR>
                    <a:lnT w="19050">
                      <a:solidFill>
                        <a:srgbClr val="3C78D8"/>
                      </a:solidFill>
                      <a:prstDash val="solid"/>
                    </a:lnT>
                    <a:lnB w="19050">
                      <a:solidFill>
                        <a:srgbClr val="3C78D8"/>
                      </a:solidFill>
                      <a:prstDash val="solid"/>
                    </a:lnB>
                  </a:tcPr>
                </a:tc>
                <a:tc>
                  <a:txBody>
                    <a:bodyPr/>
                    <a:lstStyle/>
                    <a:p>
                      <a:pPr marL="542290" indent="-335915">
                        <a:lnSpc>
                          <a:spcPct val="100000"/>
                        </a:lnSpc>
                        <a:spcBef>
                          <a:spcPts val="620"/>
                        </a:spcBef>
                        <a:buFont typeface="Microsoft Sans Serif"/>
                        <a:buChar char="●"/>
                        <a:tabLst>
                          <a:tab pos="542290" algn="l"/>
                        </a:tabLst>
                      </a:pPr>
                      <a:r>
                        <a:rPr sz="1400" dirty="0">
                          <a:solidFill>
                            <a:srgbClr val="222222"/>
                          </a:solidFill>
                          <a:latin typeface="Calibri" panose="020F0502020204030204" pitchFamily="34" charset="0"/>
                          <a:cs typeface="Calibri" panose="020F0502020204030204" pitchFamily="34" charset="0"/>
                        </a:rPr>
                        <a:t>Categorical</a:t>
                      </a:r>
                      <a:r>
                        <a:rPr sz="1400" spc="-20" dirty="0">
                          <a:solidFill>
                            <a:srgbClr val="222222"/>
                          </a:solidFill>
                          <a:latin typeface="Calibri" panose="020F0502020204030204" pitchFamily="34" charset="0"/>
                          <a:cs typeface="Calibri" panose="020F0502020204030204" pitchFamily="34" charset="0"/>
                        </a:rPr>
                        <a:t> </a:t>
                      </a:r>
                      <a:r>
                        <a:rPr sz="1400" spc="-10" dirty="0">
                          <a:solidFill>
                            <a:srgbClr val="222222"/>
                          </a:solidFill>
                          <a:latin typeface="Calibri" panose="020F0502020204030204" pitchFamily="34" charset="0"/>
                          <a:cs typeface="Calibri" panose="020F0502020204030204" pitchFamily="34" charset="0"/>
                        </a:rPr>
                        <a:t>variables</a:t>
                      </a:r>
                      <a:endParaRPr sz="1400" dirty="0">
                        <a:latin typeface="Calibri" panose="020F0502020204030204" pitchFamily="34" charset="0"/>
                        <a:cs typeface="Calibri" panose="020F0502020204030204" pitchFamily="34" charset="0"/>
                      </a:endParaRPr>
                    </a:p>
                    <a:p>
                      <a:pPr marL="542290" marR="89535" indent="-336550">
                        <a:lnSpc>
                          <a:spcPct val="114999"/>
                        </a:lnSpc>
                        <a:buFont typeface="Microsoft Sans Serif"/>
                        <a:buChar char="●"/>
                        <a:tabLst>
                          <a:tab pos="542290" algn="l"/>
                        </a:tabLst>
                      </a:pPr>
                      <a:r>
                        <a:rPr sz="1400" dirty="0">
                          <a:solidFill>
                            <a:srgbClr val="222222"/>
                          </a:solidFill>
                          <a:latin typeface="Calibri" panose="020F0502020204030204" pitchFamily="34" charset="0"/>
                          <a:cs typeface="Calibri" panose="020F0502020204030204" pitchFamily="34" charset="0"/>
                        </a:rPr>
                        <a:t>Expected value</a:t>
                      </a:r>
                      <a:r>
                        <a:rPr sz="1400" spc="5" dirty="0">
                          <a:solidFill>
                            <a:srgbClr val="222222"/>
                          </a:solidFill>
                          <a:latin typeface="Calibri" panose="020F0502020204030204" pitchFamily="34" charset="0"/>
                          <a:cs typeface="Calibri" panose="020F0502020204030204" pitchFamily="34" charset="0"/>
                        </a:rPr>
                        <a:t> </a:t>
                      </a:r>
                      <a:r>
                        <a:rPr sz="1400" dirty="0">
                          <a:solidFill>
                            <a:srgbClr val="222222"/>
                          </a:solidFill>
                          <a:latin typeface="Calibri" panose="020F0502020204030204" pitchFamily="34" charset="0"/>
                          <a:cs typeface="Calibri" panose="020F0502020204030204" pitchFamily="34" charset="0"/>
                        </a:rPr>
                        <a:t>of</a:t>
                      </a:r>
                      <a:r>
                        <a:rPr sz="1400" spc="5" dirty="0">
                          <a:solidFill>
                            <a:srgbClr val="222222"/>
                          </a:solidFill>
                          <a:latin typeface="Calibri" panose="020F0502020204030204" pitchFamily="34" charset="0"/>
                          <a:cs typeface="Calibri" panose="020F0502020204030204" pitchFamily="34" charset="0"/>
                        </a:rPr>
                        <a:t> </a:t>
                      </a:r>
                      <a:r>
                        <a:rPr sz="1400" dirty="0">
                          <a:solidFill>
                            <a:srgbClr val="222222"/>
                          </a:solidFill>
                          <a:latin typeface="Calibri" panose="020F0502020204030204" pitchFamily="34" charset="0"/>
                          <a:cs typeface="Calibri" panose="020F0502020204030204" pitchFamily="34" charset="0"/>
                        </a:rPr>
                        <a:t>the</a:t>
                      </a:r>
                      <a:r>
                        <a:rPr sz="1400" spc="5" dirty="0">
                          <a:solidFill>
                            <a:srgbClr val="222222"/>
                          </a:solidFill>
                          <a:latin typeface="Calibri" panose="020F0502020204030204" pitchFamily="34" charset="0"/>
                          <a:cs typeface="Calibri" panose="020F0502020204030204" pitchFamily="34" charset="0"/>
                        </a:rPr>
                        <a:t> </a:t>
                      </a:r>
                      <a:r>
                        <a:rPr sz="1400" spc="-10" dirty="0">
                          <a:solidFill>
                            <a:srgbClr val="222222"/>
                          </a:solidFill>
                          <a:latin typeface="Calibri" panose="020F0502020204030204" pitchFamily="34" charset="0"/>
                          <a:cs typeface="Calibri" panose="020F0502020204030204" pitchFamily="34" charset="0"/>
                        </a:rPr>
                        <a:t>number</a:t>
                      </a:r>
                      <a:r>
                        <a:rPr sz="1400" spc="500" dirty="0">
                          <a:solidFill>
                            <a:srgbClr val="222222"/>
                          </a:solidFill>
                          <a:latin typeface="Calibri" panose="020F0502020204030204" pitchFamily="34" charset="0"/>
                          <a:cs typeface="Calibri" panose="020F0502020204030204" pitchFamily="34" charset="0"/>
                        </a:rPr>
                        <a:t> </a:t>
                      </a:r>
                      <a:r>
                        <a:rPr sz="1400" dirty="0">
                          <a:solidFill>
                            <a:srgbClr val="222222"/>
                          </a:solidFill>
                          <a:latin typeface="Calibri" panose="020F0502020204030204" pitchFamily="34" charset="0"/>
                          <a:cs typeface="Calibri" panose="020F0502020204030204" pitchFamily="34" charset="0"/>
                        </a:rPr>
                        <a:t>of</a:t>
                      </a:r>
                      <a:r>
                        <a:rPr sz="1400" spc="35" dirty="0">
                          <a:solidFill>
                            <a:srgbClr val="222222"/>
                          </a:solidFill>
                          <a:latin typeface="Calibri" panose="020F0502020204030204" pitchFamily="34" charset="0"/>
                          <a:cs typeface="Calibri" panose="020F0502020204030204" pitchFamily="34" charset="0"/>
                        </a:rPr>
                        <a:t> </a:t>
                      </a:r>
                      <a:r>
                        <a:rPr sz="1400" dirty="0">
                          <a:solidFill>
                            <a:srgbClr val="222222"/>
                          </a:solidFill>
                          <a:latin typeface="Calibri" panose="020F0502020204030204" pitchFamily="34" charset="0"/>
                          <a:cs typeface="Calibri" panose="020F0502020204030204" pitchFamily="34" charset="0"/>
                        </a:rPr>
                        <a:t>sample</a:t>
                      </a:r>
                      <a:r>
                        <a:rPr sz="1400" spc="35" dirty="0">
                          <a:solidFill>
                            <a:srgbClr val="222222"/>
                          </a:solidFill>
                          <a:latin typeface="Calibri" panose="020F0502020204030204" pitchFamily="34" charset="0"/>
                          <a:cs typeface="Calibri" panose="020F0502020204030204" pitchFamily="34" charset="0"/>
                        </a:rPr>
                        <a:t> </a:t>
                      </a:r>
                      <a:r>
                        <a:rPr sz="1400" dirty="0">
                          <a:solidFill>
                            <a:srgbClr val="222222"/>
                          </a:solidFill>
                          <a:latin typeface="Calibri" panose="020F0502020204030204" pitchFamily="34" charset="0"/>
                          <a:cs typeface="Calibri" panose="020F0502020204030204" pitchFamily="34" charset="0"/>
                        </a:rPr>
                        <a:t>observations</a:t>
                      </a:r>
                      <a:r>
                        <a:rPr sz="1400" spc="40" dirty="0">
                          <a:solidFill>
                            <a:srgbClr val="222222"/>
                          </a:solidFill>
                          <a:latin typeface="Calibri" panose="020F0502020204030204" pitchFamily="34" charset="0"/>
                          <a:cs typeface="Calibri" panose="020F0502020204030204" pitchFamily="34" charset="0"/>
                        </a:rPr>
                        <a:t> </a:t>
                      </a:r>
                      <a:r>
                        <a:rPr sz="1400" dirty="0">
                          <a:solidFill>
                            <a:srgbClr val="222222"/>
                          </a:solidFill>
                          <a:latin typeface="Calibri" panose="020F0502020204030204" pitchFamily="34" charset="0"/>
                          <a:cs typeface="Calibri" panose="020F0502020204030204" pitchFamily="34" charset="0"/>
                        </a:rPr>
                        <a:t>in</a:t>
                      </a:r>
                      <a:r>
                        <a:rPr sz="1400" spc="35" dirty="0">
                          <a:solidFill>
                            <a:srgbClr val="222222"/>
                          </a:solidFill>
                          <a:latin typeface="Calibri" panose="020F0502020204030204" pitchFamily="34" charset="0"/>
                          <a:cs typeface="Calibri" panose="020F0502020204030204" pitchFamily="34" charset="0"/>
                        </a:rPr>
                        <a:t> </a:t>
                      </a:r>
                      <a:r>
                        <a:rPr sz="1400" spc="-20" dirty="0">
                          <a:solidFill>
                            <a:srgbClr val="222222"/>
                          </a:solidFill>
                          <a:latin typeface="Calibri" panose="020F0502020204030204" pitchFamily="34" charset="0"/>
                          <a:cs typeface="Calibri" panose="020F0502020204030204" pitchFamily="34" charset="0"/>
                        </a:rPr>
                        <a:t>each </a:t>
                      </a:r>
                      <a:r>
                        <a:rPr sz="1400" dirty="0">
                          <a:solidFill>
                            <a:srgbClr val="222222"/>
                          </a:solidFill>
                          <a:latin typeface="Calibri" panose="020F0502020204030204" pitchFamily="34" charset="0"/>
                          <a:cs typeface="Calibri" panose="020F0502020204030204" pitchFamily="34" charset="0"/>
                        </a:rPr>
                        <a:t>level</a:t>
                      </a:r>
                      <a:r>
                        <a:rPr sz="1400" spc="35" dirty="0">
                          <a:solidFill>
                            <a:srgbClr val="222222"/>
                          </a:solidFill>
                          <a:latin typeface="Calibri" panose="020F0502020204030204" pitchFamily="34" charset="0"/>
                          <a:cs typeface="Calibri" panose="020F0502020204030204" pitchFamily="34" charset="0"/>
                        </a:rPr>
                        <a:t> </a:t>
                      </a:r>
                      <a:r>
                        <a:rPr sz="1400" dirty="0">
                          <a:solidFill>
                            <a:srgbClr val="222222"/>
                          </a:solidFill>
                          <a:latin typeface="Calibri" panose="020F0502020204030204" pitchFamily="34" charset="0"/>
                          <a:cs typeface="Calibri" panose="020F0502020204030204" pitchFamily="34" charset="0"/>
                        </a:rPr>
                        <a:t>of</a:t>
                      </a:r>
                      <a:r>
                        <a:rPr sz="1400" spc="40" dirty="0">
                          <a:solidFill>
                            <a:srgbClr val="222222"/>
                          </a:solidFill>
                          <a:latin typeface="Calibri" panose="020F0502020204030204" pitchFamily="34" charset="0"/>
                          <a:cs typeface="Calibri" panose="020F0502020204030204" pitchFamily="34" charset="0"/>
                        </a:rPr>
                        <a:t> </a:t>
                      </a:r>
                      <a:r>
                        <a:rPr sz="1400" dirty="0">
                          <a:solidFill>
                            <a:srgbClr val="222222"/>
                          </a:solidFill>
                          <a:latin typeface="Calibri" panose="020F0502020204030204" pitchFamily="34" charset="0"/>
                          <a:cs typeface="Calibri" panose="020F0502020204030204" pitchFamily="34" charset="0"/>
                        </a:rPr>
                        <a:t>the</a:t>
                      </a:r>
                      <a:r>
                        <a:rPr sz="1400" spc="40" dirty="0">
                          <a:solidFill>
                            <a:srgbClr val="222222"/>
                          </a:solidFill>
                          <a:latin typeface="Calibri" panose="020F0502020204030204" pitchFamily="34" charset="0"/>
                          <a:cs typeface="Calibri" panose="020F0502020204030204" pitchFamily="34" charset="0"/>
                        </a:rPr>
                        <a:t> </a:t>
                      </a:r>
                      <a:r>
                        <a:rPr sz="1400" dirty="0">
                          <a:solidFill>
                            <a:srgbClr val="222222"/>
                          </a:solidFill>
                          <a:latin typeface="Calibri" panose="020F0502020204030204" pitchFamily="34" charset="0"/>
                          <a:cs typeface="Calibri" panose="020F0502020204030204" pitchFamily="34" charset="0"/>
                        </a:rPr>
                        <a:t>variable</a:t>
                      </a:r>
                      <a:r>
                        <a:rPr sz="1400" spc="35" dirty="0">
                          <a:solidFill>
                            <a:srgbClr val="222222"/>
                          </a:solidFill>
                          <a:latin typeface="Calibri" panose="020F0502020204030204" pitchFamily="34" charset="0"/>
                          <a:cs typeface="Calibri" panose="020F0502020204030204" pitchFamily="34" charset="0"/>
                        </a:rPr>
                        <a:t> </a:t>
                      </a:r>
                      <a:r>
                        <a:rPr sz="1400" dirty="0">
                          <a:solidFill>
                            <a:srgbClr val="222222"/>
                          </a:solidFill>
                          <a:latin typeface="Calibri" panose="020F0502020204030204" pitchFamily="34" charset="0"/>
                          <a:cs typeface="Calibri" panose="020F0502020204030204" pitchFamily="34" charset="0"/>
                        </a:rPr>
                        <a:t>is</a:t>
                      </a:r>
                      <a:r>
                        <a:rPr sz="1400" spc="40" dirty="0">
                          <a:solidFill>
                            <a:srgbClr val="222222"/>
                          </a:solidFill>
                          <a:latin typeface="Calibri" panose="020F0502020204030204" pitchFamily="34" charset="0"/>
                          <a:cs typeface="Calibri" panose="020F0502020204030204" pitchFamily="34" charset="0"/>
                        </a:rPr>
                        <a:t> </a:t>
                      </a:r>
                      <a:r>
                        <a:rPr sz="1400" dirty="0">
                          <a:solidFill>
                            <a:srgbClr val="222222"/>
                          </a:solidFill>
                          <a:latin typeface="Calibri" panose="020F0502020204030204" pitchFamily="34" charset="0"/>
                          <a:cs typeface="Calibri" panose="020F0502020204030204" pitchFamily="34" charset="0"/>
                        </a:rPr>
                        <a:t>at</a:t>
                      </a:r>
                      <a:r>
                        <a:rPr sz="1400" spc="40" dirty="0">
                          <a:solidFill>
                            <a:srgbClr val="222222"/>
                          </a:solidFill>
                          <a:latin typeface="Calibri" panose="020F0502020204030204" pitchFamily="34" charset="0"/>
                          <a:cs typeface="Calibri" panose="020F0502020204030204" pitchFamily="34" charset="0"/>
                        </a:rPr>
                        <a:t> </a:t>
                      </a:r>
                      <a:r>
                        <a:rPr sz="1400" dirty="0">
                          <a:solidFill>
                            <a:srgbClr val="222222"/>
                          </a:solidFill>
                          <a:latin typeface="Calibri" panose="020F0502020204030204" pitchFamily="34" charset="0"/>
                          <a:cs typeface="Calibri" panose="020F0502020204030204" pitchFamily="34" charset="0"/>
                        </a:rPr>
                        <a:t>least</a:t>
                      </a:r>
                      <a:r>
                        <a:rPr sz="1400" spc="35" dirty="0">
                          <a:solidFill>
                            <a:srgbClr val="222222"/>
                          </a:solidFill>
                          <a:latin typeface="Calibri" panose="020F0502020204030204" pitchFamily="34" charset="0"/>
                          <a:cs typeface="Calibri" panose="020F0502020204030204" pitchFamily="34" charset="0"/>
                        </a:rPr>
                        <a:t> </a:t>
                      </a:r>
                      <a:r>
                        <a:rPr sz="1400" spc="10" dirty="0">
                          <a:solidFill>
                            <a:srgbClr val="222222"/>
                          </a:solidFill>
                          <a:latin typeface="Calibri" panose="020F0502020204030204" pitchFamily="34" charset="0"/>
                          <a:cs typeface="Calibri" panose="020F0502020204030204" pitchFamily="34" charset="0"/>
                        </a:rPr>
                        <a:t>5</a:t>
                      </a:r>
                      <a:endParaRPr sz="1400" dirty="0">
                        <a:latin typeface="Calibri" panose="020F0502020204030204" pitchFamily="34" charset="0"/>
                        <a:cs typeface="Calibri" panose="020F0502020204030204" pitchFamily="34" charset="0"/>
                      </a:endParaRPr>
                    </a:p>
                    <a:p>
                      <a:pPr marL="542290" marR="447675" indent="-336550">
                        <a:lnSpc>
                          <a:spcPct val="114999"/>
                        </a:lnSpc>
                        <a:buFont typeface="Microsoft Sans Serif"/>
                        <a:buChar char="●"/>
                        <a:tabLst>
                          <a:tab pos="542290" algn="l"/>
                        </a:tabLst>
                      </a:pPr>
                      <a:r>
                        <a:rPr sz="1400" dirty="0">
                          <a:solidFill>
                            <a:srgbClr val="222222"/>
                          </a:solidFill>
                          <a:latin typeface="Calibri" panose="020F0502020204030204" pitchFamily="34" charset="0"/>
                          <a:cs typeface="Calibri" panose="020F0502020204030204" pitchFamily="34" charset="0"/>
                        </a:rPr>
                        <a:t>Random</a:t>
                      </a:r>
                      <a:r>
                        <a:rPr sz="1400" spc="55" dirty="0">
                          <a:solidFill>
                            <a:srgbClr val="222222"/>
                          </a:solidFill>
                          <a:latin typeface="Calibri" panose="020F0502020204030204" pitchFamily="34" charset="0"/>
                          <a:cs typeface="Calibri" panose="020F0502020204030204" pitchFamily="34" charset="0"/>
                        </a:rPr>
                        <a:t> </a:t>
                      </a:r>
                      <a:r>
                        <a:rPr sz="1400" dirty="0">
                          <a:solidFill>
                            <a:srgbClr val="222222"/>
                          </a:solidFill>
                          <a:latin typeface="Calibri" panose="020F0502020204030204" pitchFamily="34" charset="0"/>
                          <a:cs typeface="Calibri" panose="020F0502020204030204" pitchFamily="34" charset="0"/>
                        </a:rPr>
                        <a:t>sampling</a:t>
                      </a:r>
                      <a:r>
                        <a:rPr sz="1400" spc="60" dirty="0">
                          <a:solidFill>
                            <a:srgbClr val="222222"/>
                          </a:solidFill>
                          <a:latin typeface="Calibri" panose="020F0502020204030204" pitchFamily="34" charset="0"/>
                          <a:cs typeface="Calibri" panose="020F0502020204030204" pitchFamily="34" charset="0"/>
                        </a:rPr>
                        <a:t> </a:t>
                      </a:r>
                      <a:r>
                        <a:rPr sz="1400" dirty="0">
                          <a:solidFill>
                            <a:srgbClr val="222222"/>
                          </a:solidFill>
                          <a:latin typeface="Calibri" panose="020F0502020204030204" pitchFamily="34" charset="0"/>
                          <a:cs typeface="Calibri" panose="020F0502020204030204" pitchFamily="34" charset="0"/>
                        </a:rPr>
                        <a:t>from</a:t>
                      </a:r>
                      <a:r>
                        <a:rPr sz="1400" spc="55" dirty="0">
                          <a:solidFill>
                            <a:srgbClr val="222222"/>
                          </a:solidFill>
                          <a:latin typeface="Calibri" panose="020F0502020204030204" pitchFamily="34" charset="0"/>
                          <a:cs typeface="Calibri" panose="020F0502020204030204" pitchFamily="34" charset="0"/>
                        </a:rPr>
                        <a:t> </a:t>
                      </a:r>
                      <a:r>
                        <a:rPr sz="1400" spc="-25" dirty="0">
                          <a:solidFill>
                            <a:srgbClr val="222222"/>
                          </a:solidFill>
                          <a:latin typeface="Calibri" panose="020F0502020204030204" pitchFamily="34" charset="0"/>
                          <a:cs typeface="Calibri" panose="020F0502020204030204" pitchFamily="34" charset="0"/>
                        </a:rPr>
                        <a:t>the </a:t>
                      </a:r>
                      <a:r>
                        <a:rPr sz="1400" spc="-10" dirty="0">
                          <a:solidFill>
                            <a:srgbClr val="222222"/>
                          </a:solidFill>
                          <a:latin typeface="Calibri" panose="020F0502020204030204" pitchFamily="34" charset="0"/>
                          <a:cs typeface="Calibri" panose="020F0502020204030204" pitchFamily="34" charset="0"/>
                        </a:rPr>
                        <a:t>population</a:t>
                      </a:r>
                      <a:endParaRPr sz="1400" dirty="0">
                        <a:latin typeface="Calibri" panose="020F0502020204030204" pitchFamily="34" charset="0"/>
                        <a:cs typeface="Calibri" panose="020F0502020204030204" pitchFamily="34" charset="0"/>
                      </a:endParaRPr>
                    </a:p>
                  </a:txBody>
                  <a:tcPr marL="0" marR="0" marT="78740" marB="0">
                    <a:lnL w="19050">
                      <a:solidFill>
                        <a:srgbClr val="3C78D8"/>
                      </a:solidFill>
                      <a:prstDash val="solid"/>
                    </a:lnL>
                    <a:lnR w="19050">
                      <a:solidFill>
                        <a:srgbClr val="3C78D8"/>
                      </a:solidFill>
                      <a:prstDash val="solid"/>
                    </a:lnR>
                    <a:lnT w="19050">
                      <a:solidFill>
                        <a:srgbClr val="3C78D8"/>
                      </a:solidFill>
                      <a:prstDash val="solid"/>
                    </a:lnT>
                    <a:lnB w="19050">
                      <a:solidFill>
                        <a:srgbClr val="3C78D8"/>
                      </a:solidFill>
                      <a:prstDash val="solid"/>
                    </a:lnB>
                  </a:tcPr>
                </a:tc>
                <a:tc>
                  <a:txBody>
                    <a:bodyPr/>
                    <a:lstStyle/>
                    <a:p>
                      <a:pPr marL="327660" marR="320040" algn="ctr">
                        <a:lnSpc>
                          <a:spcPct val="100000"/>
                        </a:lnSpc>
                        <a:spcBef>
                          <a:spcPts val="620"/>
                        </a:spcBef>
                      </a:pPr>
                      <a:r>
                        <a:rPr sz="1400" dirty="0">
                          <a:latin typeface="Calibri" panose="020F0502020204030204" pitchFamily="34" charset="0"/>
                          <a:cs typeface="Calibri" panose="020F0502020204030204" pitchFamily="34" charset="0"/>
                        </a:rPr>
                        <a:t>Chi</a:t>
                      </a:r>
                      <a:r>
                        <a:rPr sz="1400" spc="-75" dirty="0">
                          <a:latin typeface="Calibri" panose="020F0502020204030204" pitchFamily="34" charset="0"/>
                          <a:cs typeface="Calibri" panose="020F0502020204030204" pitchFamily="34" charset="0"/>
                        </a:rPr>
                        <a:t> </a:t>
                      </a:r>
                      <a:r>
                        <a:rPr sz="1400" spc="-10" dirty="0">
                          <a:latin typeface="Calibri" panose="020F0502020204030204" pitchFamily="34" charset="0"/>
                          <a:cs typeface="Calibri" panose="020F0502020204030204" pitchFamily="34" charset="0"/>
                        </a:rPr>
                        <a:t>Square distribution</a:t>
                      </a:r>
                      <a:endParaRPr sz="1400" dirty="0">
                        <a:latin typeface="Calibri" panose="020F0502020204030204" pitchFamily="34" charset="0"/>
                        <a:cs typeface="Calibri" panose="020F0502020204030204" pitchFamily="34" charset="0"/>
                      </a:endParaRPr>
                    </a:p>
                    <a:p>
                      <a:pPr>
                        <a:lnSpc>
                          <a:spcPct val="100000"/>
                        </a:lnSpc>
                        <a:spcBef>
                          <a:spcPts val="65"/>
                        </a:spcBef>
                      </a:pPr>
                      <a:endParaRPr sz="1400" dirty="0">
                        <a:latin typeface="Calibri" panose="020F0502020204030204" pitchFamily="34" charset="0"/>
                        <a:cs typeface="Calibri" panose="020F0502020204030204" pitchFamily="34" charset="0"/>
                      </a:endParaRPr>
                    </a:p>
                    <a:p>
                      <a:pPr marL="146050" marR="137795" algn="ctr">
                        <a:lnSpc>
                          <a:spcPct val="100000"/>
                        </a:lnSpc>
                        <a:spcBef>
                          <a:spcPts val="5"/>
                        </a:spcBef>
                      </a:pPr>
                      <a:r>
                        <a:rPr sz="1400" dirty="0">
                          <a:solidFill>
                            <a:srgbClr val="222222"/>
                          </a:solidFill>
                          <a:latin typeface="Calibri" panose="020F0502020204030204" pitchFamily="34" charset="0"/>
                          <a:cs typeface="Calibri" panose="020F0502020204030204" pitchFamily="34" charset="0"/>
                        </a:rPr>
                        <a:t>(The</a:t>
                      </a:r>
                      <a:r>
                        <a:rPr sz="1400" spc="15" dirty="0">
                          <a:solidFill>
                            <a:srgbClr val="222222"/>
                          </a:solidFill>
                          <a:latin typeface="Calibri" panose="020F0502020204030204" pitchFamily="34" charset="0"/>
                          <a:cs typeface="Calibri" panose="020F0502020204030204" pitchFamily="34" charset="0"/>
                        </a:rPr>
                        <a:t> </a:t>
                      </a:r>
                      <a:r>
                        <a:rPr sz="1400" dirty="0">
                          <a:solidFill>
                            <a:srgbClr val="222222"/>
                          </a:solidFill>
                          <a:latin typeface="Calibri" panose="020F0502020204030204" pitchFamily="34" charset="0"/>
                          <a:cs typeface="Calibri" panose="020F0502020204030204" pitchFamily="34" charset="0"/>
                        </a:rPr>
                        <a:t>test</a:t>
                      </a:r>
                      <a:r>
                        <a:rPr sz="1400" spc="20" dirty="0">
                          <a:solidFill>
                            <a:srgbClr val="222222"/>
                          </a:solidFill>
                          <a:latin typeface="Calibri" panose="020F0502020204030204" pitchFamily="34" charset="0"/>
                          <a:cs typeface="Calibri" panose="020F0502020204030204" pitchFamily="34" charset="0"/>
                        </a:rPr>
                        <a:t> </a:t>
                      </a:r>
                      <a:r>
                        <a:rPr sz="1400" dirty="0">
                          <a:solidFill>
                            <a:srgbClr val="222222"/>
                          </a:solidFill>
                          <a:latin typeface="Calibri" panose="020F0502020204030204" pitchFamily="34" charset="0"/>
                          <a:cs typeface="Calibri" panose="020F0502020204030204" pitchFamily="34" charset="0"/>
                        </a:rPr>
                        <a:t>is</a:t>
                      </a:r>
                      <a:r>
                        <a:rPr sz="1400" spc="20" dirty="0">
                          <a:solidFill>
                            <a:srgbClr val="222222"/>
                          </a:solidFill>
                          <a:latin typeface="Calibri" panose="020F0502020204030204" pitchFamily="34" charset="0"/>
                          <a:cs typeface="Calibri" panose="020F0502020204030204" pitchFamily="34" charset="0"/>
                        </a:rPr>
                        <a:t> </a:t>
                      </a:r>
                      <a:r>
                        <a:rPr sz="1400" spc="-20" dirty="0">
                          <a:solidFill>
                            <a:srgbClr val="222222"/>
                          </a:solidFill>
                          <a:latin typeface="Calibri" panose="020F0502020204030204" pitchFamily="34" charset="0"/>
                          <a:cs typeface="Calibri" panose="020F0502020204030204" pitchFamily="34" charset="0"/>
                        </a:rPr>
                        <a:t>also </a:t>
                      </a:r>
                      <a:r>
                        <a:rPr sz="1400" dirty="0">
                          <a:solidFill>
                            <a:srgbClr val="222222"/>
                          </a:solidFill>
                          <a:latin typeface="Calibri" panose="020F0502020204030204" pitchFamily="34" charset="0"/>
                          <a:cs typeface="Calibri" panose="020F0502020204030204" pitchFamily="34" charset="0"/>
                        </a:rPr>
                        <a:t>known</a:t>
                      </a:r>
                      <a:r>
                        <a:rPr sz="1400" spc="160" dirty="0">
                          <a:solidFill>
                            <a:srgbClr val="222222"/>
                          </a:solidFill>
                          <a:latin typeface="Calibri" panose="020F0502020204030204" pitchFamily="34" charset="0"/>
                          <a:cs typeface="Calibri" panose="020F0502020204030204" pitchFamily="34" charset="0"/>
                        </a:rPr>
                        <a:t> </a:t>
                      </a:r>
                      <a:r>
                        <a:rPr sz="1400" spc="-25" dirty="0">
                          <a:solidFill>
                            <a:srgbClr val="222222"/>
                          </a:solidFill>
                          <a:latin typeface="Calibri" panose="020F0502020204030204" pitchFamily="34" charset="0"/>
                          <a:cs typeface="Calibri" panose="020F0502020204030204" pitchFamily="34" charset="0"/>
                        </a:rPr>
                        <a:t>as</a:t>
                      </a:r>
                      <a:endParaRPr sz="1400" dirty="0">
                        <a:latin typeface="Calibri" panose="020F0502020204030204" pitchFamily="34" charset="0"/>
                        <a:cs typeface="Calibri" panose="020F0502020204030204" pitchFamily="34" charset="0"/>
                      </a:endParaRPr>
                    </a:p>
                    <a:p>
                      <a:pPr marL="143510" marR="135255" algn="ctr">
                        <a:lnSpc>
                          <a:spcPct val="100000"/>
                        </a:lnSpc>
                      </a:pPr>
                      <a:r>
                        <a:rPr sz="1400" b="1" dirty="0">
                          <a:solidFill>
                            <a:srgbClr val="222222"/>
                          </a:solidFill>
                          <a:latin typeface="Calibri" panose="020F0502020204030204" pitchFamily="34" charset="0"/>
                          <a:cs typeface="Calibri" panose="020F0502020204030204" pitchFamily="34" charset="0"/>
                        </a:rPr>
                        <a:t>Chi-</a:t>
                      </a:r>
                      <a:r>
                        <a:rPr sz="1400" b="1" spc="-25" dirty="0">
                          <a:solidFill>
                            <a:srgbClr val="222222"/>
                          </a:solidFill>
                          <a:latin typeface="Calibri" panose="020F0502020204030204" pitchFamily="34" charset="0"/>
                          <a:cs typeface="Calibri" panose="020F0502020204030204" pitchFamily="34" charset="0"/>
                        </a:rPr>
                        <a:t>square</a:t>
                      </a:r>
                      <a:r>
                        <a:rPr sz="1400" b="1" spc="-50" dirty="0">
                          <a:solidFill>
                            <a:srgbClr val="222222"/>
                          </a:solidFill>
                          <a:latin typeface="Calibri" panose="020F0502020204030204" pitchFamily="34" charset="0"/>
                          <a:cs typeface="Calibri" panose="020F0502020204030204" pitchFamily="34" charset="0"/>
                        </a:rPr>
                        <a:t> </a:t>
                      </a:r>
                      <a:r>
                        <a:rPr sz="1400" b="1" spc="-20" dirty="0">
                          <a:solidFill>
                            <a:srgbClr val="222222"/>
                          </a:solidFill>
                          <a:latin typeface="Calibri" panose="020F0502020204030204" pitchFamily="34" charset="0"/>
                          <a:cs typeface="Calibri" panose="020F0502020204030204" pitchFamily="34" charset="0"/>
                        </a:rPr>
                        <a:t>test </a:t>
                      </a:r>
                      <a:r>
                        <a:rPr sz="1400" b="1" spc="-25" dirty="0">
                          <a:solidFill>
                            <a:srgbClr val="222222"/>
                          </a:solidFill>
                          <a:latin typeface="Calibri" panose="020F0502020204030204" pitchFamily="34" charset="0"/>
                          <a:cs typeface="Calibri" panose="020F0502020204030204" pitchFamily="34" charset="0"/>
                        </a:rPr>
                        <a:t>of </a:t>
                      </a:r>
                      <a:r>
                        <a:rPr sz="1400" b="1" spc="-10" dirty="0">
                          <a:solidFill>
                            <a:srgbClr val="222222"/>
                          </a:solidFill>
                          <a:latin typeface="Calibri" panose="020F0502020204030204" pitchFamily="34" charset="0"/>
                          <a:cs typeface="Calibri" panose="020F0502020204030204" pitchFamily="34" charset="0"/>
                        </a:rPr>
                        <a:t>independence</a:t>
                      </a:r>
                      <a:r>
                        <a:rPr sz="1400" spc="-10" dirty="0">
                          <a:solidFill>
                            <a:srgbClr val="222222"/>
                          </a:solidFill>
                          <a:latin typeface="Calibri" panose="020F0502020204030204" pitchFamily="34" charset="0"/>
                          <a:cs typeface="Calibri" panose="020F0502020204030204" pitchFamily="34" charset="0"/>
                        </a:rPr>
                        <a:t>)</a:t>
                      </a:r>
                      <a:endParaRPr sz="1400" dirty="0">
                        <a:latin typeface="Calibri" panose="020F0502020204030204" pitchFamily="34" charset="0"/>
                        <a:cs typeface="Calibri" panose="020F0502020204030204" pitchFamily="34" charset="0"/>
                      </a:endParaRPr>
                    </a:p>
                  </a:txBody>
                  <a:tcPr marL="0" marR="0" marT="78740" marB="0">
                    <a:lnL w="19050">
                      <a:solidFill>
                        <a:srgbClr val="3C78D8"/>
                      </a:solidFill>
                      <a:prstDash val="solid"/>
                    </a:lnL>
                    <a:lnR w="19050">
                      <a:solidFill>
                        <a:srgbClr val="3C78D8"/>
                      </a:solidFill>
                      <a:prstDash val="solid"/>
                    </a:lnR>
                    <a:lnT w="19050">
                      <a:solidFill>
                        <a:srgbClr val="3C78D8"/>
                      </a:solidFill>
                      <a:prstDash val="solid"/>
                    </a:lnT>
                    <a:lnB w="19050">
                      <a:solidFill>
                        <a:srgbClr val="3C78D8"/>
                      </a:solidFill>
                      <a:prstDash val="solid"/>
                    </a:lnB>
                  </a:tcPr>
                </a:tc>
                <a:extLst>
                  <a:ext uri="{0D108BD9-81ED-4DB2-BD59-A6C34878D82A}">
                    <a16:rowId xmlns:a16="http://schemas.microsoft.com/office/drawing/2014/main" val="10001"/>
                  </a:ext>
                </a:extLst>
              </a:tr>
            </a:tbl>
          </a:graphicData>
        </a:graphic>
      </p:graphicFrame>
      <p:pic>
        <p:nvPicPr>
          <p:cNvPr id="36" name="Picture 35">
            <a:extLst>
              <a:ext uri="{FF2B5EF4-FFF2-40B4-BE49-F238E27FC236}">
                <a16:creationId xmlns:a16="http://schemas.microsoft.com/office/drawing/2014/main" id="{3D5C3A61-1A7B-7A43-A794-9C0F25EFA44A}"/>
              </a:ext>
            </a:extLst>
          </p:cNvPr>
          <p:cNvPicPr>
            <a:picLocks noChangeAspect="1"/>
          </p:cNvPicPr>
          <p:nvPr/>
        </p:nvPicPr>
        <p:blipFill>
          <a:blip r:embed="rId4"/>
          <a:stretch>
            <a:fillRect/>
          </a:stretch>
        </p:blipFill>
        <p:spPr>
          <a:xfrm>
            <a:off x="202624" y="5664674"/>
            <a:ext cx="5918200" cy="2374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3" name="Text 0"/>
          <p:cNvSpPr/>
          <p:nvPr/>
        </p:nvSpPr>
        <p:spPr>
          <a:xfrm>
            <a:off x="1767959" y="107542"/>
            <a:ext cx="11094482" cy="637937"/>
          </a:xfrm>
          <a:prstGeom prst="rect">
            <a:avLst/>
          </a:prstGeom>
          <a:noFill/>
          <a:ln/>
        </p:spPr>
        <p:txBody>
          <a:bodyPr wrap="none" lIns="0" tIns="0" rIns="0" bIns="0" rtlCol="0" anchor="t"/>
          <a:lstStyle/>
          <a:p>
            <a:pPr marL="0" indent="0" algn="ctr">
              <a:lnSpc>
                <a:spcPts val="5000"/>
              </a:lnSpc>
              <a:buNone/>
            </a:pPr>
            <a:r>
              <a:rPr lang="en-US" sz="4000" b="1" dirty="0">
                <a:solidFill>
                  <a:srgbClr val="1F1E1E"/>
                </a:solidFill>
                <a:latin typeface="Calibri" panose="020F0502020204030204" pitchFamily="34" charset="0"/>
                <a:ea typeface="Noto Sans Semi Bold" pitchFamily="34" charset="-122"/>
                <a:cs typeface="Calibri" panose="020F0502020204030204" pitchFamily="34" charset="0"/>
              </a:rPr>
              <a:t>Language vs Conversion Analysis Conclusion</a:t>
            </a:r>
            <a:endParaRPr lang="en-US" sz="4000" b="1" dirty="0">
              <a:latin typeface="Calibri" panose="020F0502020204030204" pitchFamily="34" charset="0"/>
            </a:endParaRPr>
          </a:p>
        </p:txBody>
      </p:sp>
      <p:sp>
        <p:nvSpPr>
          <p:cNvPr id="4" name="Shape 1"/>
          <p:cNvSpPr/>
          <p:nvPr/>
        </p:nvSpPr>
        <p:spPr>
          <a:xfrm>
            <a:off x="740628" y="1071948"/>
            <a:ext cx="4211598" cy="2613183"/>
          </a:xfrm>
          <a:prstGeom prst="roundRect">
            <a:avLst>
              <a:gd name="adj" fmla="val 2465"/>
            </a:avLst>
          </a:prstGeom>
          <a:solidFill>
            <a:srgbClr val="D5DCF6"/>
          </a:solidFill>
          <a:ln w="7620">
            <a:solidFill>
              <a:srgbClr val="BBC2DC"/>
            </a:solidFill>
            <a:prstDash val="solid"/>
          </a:ln>
        </p:spPr>
        <p:txBody>
          <a:bodyPr/>
          <a:lstStyle/>
          <a:p>
            <a:endParaRPr lang="en-AE" sz="1600" b="1" dirty="0">
              <a:latin typeface="Calibri" panose="020F0502020204030204" pitchFamily="34" charset="0"/>
            </a:endParaRPr>
          </a:p>
        </p:txBody>
      </p:sp>
      <p:sp>
        <p:nvSpPr>
          <p:cNvPr id="5" name="Text 2"/>
          <p:cNvSpPr/>
          <p:nvPr/>
        </p:nvSpPr>
        <p:spPr>
          <a:xfrm>
            <a:off x="952321" y="1283641"/>
            <a:ext cx="2551748" cy="318849"/>
          </a:xfrm>
          <a:prstGeom prst="rect">
            <a:avLst/>
          </a:prstGeom>
          <a:noFill/>
          <a:ln/>
        </p:spPr>
        <p:txBody>
          <a:bodyPr wrap="none" lIns="0" tIns="0" rIns="0" bIns="0" rtlCol="0" anchor="t"/>
          <a:lstStyle/>
          <a:p>
            <a:pPr marL="0" indent="0" algn="l">
              <a:lnSpc>
                <a:spcPts val="2500"/>
              </a:lnSpc>
              <a:buNone/>
            </a:pPr>
            <a:r>
              <a:rPr lang="en-US" sz="1600" b="1" dirty="0">
                <a:solidFill>
                  <a:srgbClr val="3B3535"/>
                </a:solidFill>
                <a:latin typeface="Calibri" panose="020F0502020204030204" pitchFamily="34" charset="0"/>
                <a:ea typeface="Noto Sans Semi Bold" pitchFamily="34" charset="-122"/>
                <a:cs typeface="Calibri" panose="020F0502020204030204" pitchFamily="34" charset="0"/>
              </a:rPr>
              <a:t>Statistical Finding</a:t>
            </a:r>
            <a:endParaRPr lang="en-US" sz="1600" b="1" dirty="0">
              <a:latin typeface="Calibri" panose="020F0502020204030204" pitchFamily="34" charset="0"/>
            </a:endParaRPr>
          </a:p>
        </p:txBody>
      </p:sp>
      <p:sp>
        <p:nvSpPr>
          <p:cNvPr id="6" name="Text 3"/>
          <p:cNvSpPr/>
          <p:nvPr/>
        </p:nvSpPr>
        <p:spPr>
          <a:xfrm>
            <a:off x="952321" y="1724886"/>
            <a:ext cx="3788212" cy="1960245"/>
          </a:xfrm>
          <a:prstGeom prst="rect">
            <a:avLst/>
          </a:prstGeom>
          <a:noFill/>
          <a:ln/>
        </p:spPr>
        <p:txBody>
          <a:bodyPr wrap="square" lIns="0" tIns="0" rIns="0" bIns="0" rtlCol="0" anchor="t"/>
          <a:lstStyle/>
          <a:p>
            <a:pPr marL="0" indent="0" algn="l">
              <a:lnSpc>
                <a:spcPts val="2550"/>
              </a:lnSpc>
              <a:buNone/>
            </a:pPr>
            <a:r>
              <a:rPr lang="en-US" sz="1600" dirty="0">
                <a:solidFill>
                  <a:srgbClr val="3B3535"/>
                </a:solidFill>
                <a:latin typeface="Calibri" panose="020F0502020204030204" pitchFamily="34" charset="0"/>
                <a:ea typeface="Sora" pitchFamily="34" charset="-122"/>
                <a:cs typeface="Calibri" panose="020F0502020204030204" pitchFamily="34" charset="0"/>
              </a:rPr>
              <a:t>We fail to reject the null hypothesis. </a:t>
            </a:r>
          </a:p>
          <a:p>
            <a:pPr marL="0" indent="0" algn="l">
              <a:lnSpc>
                <a:spcPts val="2550"/>
              </a:lnSpc>
              <a:buNone/>
            </a:pPr>
            <a:endParaRPr lang="en-US" sz="1600" dirty="0">
              <a:solidFill>
                <a:srgbClr val="3B3535"/>
              </a:solidFill>
              <a:latin typeface="Calibri" panose="020F0502020204030204" pitchFamily="34" charset="0"/>
              <a:ea typeface="Sora" pitchFamily="34" charset="-122"/>
              <a:cs typeface="Calibri" panose="020F0502020204030204" pitchFamily="34" charset="0"/>
            </a:endParaRPr>
          </a:p>
          <a:p>
            <a:pPr marL="0" indent="0" algn="l">
              <a:lnSpc>
                <a:spcPts val="2550"/>
              </a:lnSpc>
              <a:buNone/>
            </a:pPr>
            <a:r>
              <a:rPr lang="en-US" sz="1600" dirty="0">
                <a:solidFill>
                  <a:srgbClr val="3B3535"/>
                </a:solidFill>
                <a:latin typeface="Calibri" panose="020F0502020204030204" pitchFamily="34" charset="0"/>
                <a:ea typeface="Sora" pitchFamily="34" charset="-122"/>
                <a:cs typeface="Calibri" panose="020F0502020204030204" pitchFamily="34" charset="0"/>
              </a:rPr>
              <a:t>There is no statistically significant relationship between a user's preferred language and whether or not they converted (p-value = 0.213 &gt; α = 0.05).</a:t>
            </a:r>
            <a:endParaRPr lang="en-US" sz="1600" b="1" dirty="0">
              <a:latin typeface="Calibri" panose="020F0502020204030204" pitchFamily="34" charset="0"/>
            </a:endParaRPr>
          </a:p>
        </p:txBody>
      </p:sp>
      <p:sp>
        <p:nvSpPr>
          <p:cNvPr id="7" name="Shape 4"/>
          <p:cNvSpPr/>
          <p:nvPr/>
        </p:nvSpPr>
        <p:spPr>
          <a:xfrm>
            <a:off x="5156299" y="1071948"/>
            <a:ext cx="4211598" cy="3478292"/>
          </a:xfrm>
          <a:prstGeom prst="roundRect">
            <a:avLst>
              <a:gd name="adj" fmla="val 2465"/>
            </a:avLst>
          </a:prstGeom>
          <a:solidFill>
            <a:srgbClr val="D5DCF6"/>
          </a:solidFill>
          <a:ln w="7620">
            <a:solidFill>
              <a:srgbClr val="BBC2DC"/>
            </a:solidFill>
            <a:prstDash val="solid"/>
          </a:ln>
        </p:spPr>
        <p:txBody>
          <a:bodyPr/>
          <a:lstStyle/>
          <a:p>
            <a:endParaRPr lang="en-AE" sz="1600" b="1" dirty="0">
              <a:latin typeface="Calibri" panose="020F0502020204030204" pitchFamily="34" charset="0"/>
            </a:endParaRPr>
          </a:p>
        </p:txBody>
      </p:sp>
      <p:sp>
        <p:nvSpPr>
          <p:cNvPr id="8" name="Text 5"/>
          <p:cNvSpPr/>
          <p:nvPr/>
        </p:nvSpPr>
        <p:spPr>
          <a:xfrm>
            <a:off x="5367992" y="1283641"/>
            <a:ext cx="3363158" cy="318849"/>
          </a:xfrm>
          <a:prstGeom prst="rect">
            <a:avLst/>
          </a:prstGeom>
          <a:noFill/>
          <a:ln/>
        </p:spPr>
        <p:txBody>
          <a:bodyPr wrap="none" lIns="0" tIns="0" rIns="0" bIns="0" rtlCol="0" anchor="t"/>
          <a:lstStyle/>
          <a:p>
            <a:pPr marL="0" indent="0" algn="l">
              <a:lnSpc>
                <a:spcPts val="2500"/>
              </a:lnSpc>
              <a:buNone/>
            </a:pPr>
            <a:r>
              <a:rPr lang="en-US" sz="1600" b="1" dirty="0">
                <a:solidFill>
                  <a:srgbClr val="3B3535"/>
                </a:solidFill>
                <a:latin typeface="Calibri" panose="020F0502020204030204" pitchFamily="34" charset="0"/>
                <a:ea typeface="Noto Sans Semi Bold" pitchFamily="34" charset="-122"/>
                <a:cs typeface="Calibri" panose="020F0502020204030204" pitchFamily="34" charset="0"/>
              </a:rPr>
              <a:t>Business Recommendation</a:t>
            </a:r>
            <a:endParaRPr lang="en-US" sz="1600" b="1" dirty="0">
              <a:latin typeface="Calibri" panose="020F0502020204030204" pitchFamily="34" charset="0"/>
            </a:endParaRPr>
          </a:p>
        </p:txBody>
      </p:sp>
      <p:sp>
        <p:nvSpPr>
          <p:cNvPr id="9" name="Text 6"/>
          <p:cNvSpPr/>
          <p:nvPr/>
        </p:nvSpPr>
        <p:spPr>
          <a:xfrm>
            <a:off x="5367992" y="1724886"/>
            <a:ext cx="3788212" cy="2613660"/>
          </a:xfrm>
          <a:prstGeom prst="rect">
            <a:avLst/>
          </a:prstGeom>
          <a:noFill/>
          <a:ln/>
        </p:spPr>
        <p:txBody>
          <a:bodyPr wrap="square" lIns="0" tIns="0" rIns="0" bIns="0" rtlCol="0" anchor="t"/>
          <a:lstStyle/>
          <a:p>
            <a:pPr marL="0" indent="0" algn="l">
              <a:lnSpc>
                <a:spcPts val="2550"/>
              </a:lnSpc>
              <a:buNone/>
            </a:pPr>
            <a:r>
              <a:rPr lang="en-US" sz="1600" dirty="0">
                <a:solidFill>
                  <a:srgbClr val="3B3535"/>
                </a:solidFill>
                <a:latin typeface="Calibri" panose="020F0502020204030204" pitchFamily="34" charset="0"/>
                <a:ea typeface="Sora" pitchFamily="34" charset="-122"/>
                <a:cs typeface="Calibri" panose="020F0502020204030204" pitchFamily="34" charset="0"/>
              </a:rPr>
              <a:t>Resources should focus on improving overall page effectiveness rather than tailoring landing pages by language based on conversion data alone. </a:t>
            </a:r>
          </a:p>
          <a:p>
            <a:pPr marL="0" indent="0" algn="l">
              <a:lnSpc>
                <a:spcPts val="2550"/>
              </a:lnSpc>
              <a:buNone/>
            </a:pPr>
            <a:endParaRPr lang="en-US" sz="1600" dirty="0">
              <a:solidFill>
                <a:srgbClr val="3B3535"/>
              </a:solidFill>
              <a:latin typeface="Calibri" panose="020F0502020204030204" pitchFamily="34" charset="0"/>
              <a:ea typeface="Sora" pitchFamily="34" charset="-122"/>
              <a:cs typeface="Calibri" panose="020F0502020204030204" pitchFamily="34" charset="0"/>
            </a:endParaRPr>
          </a:p>
          <a:p>
            <a:pPr marL="0" indent="0" algn="l">
              <a:lnSpc>
                <a:spcPts val="2550"/>
              </a:lnSpc>
              <a:buNone/>
            </a:pPr>
            <a:r>
              <a:rPr lang="en-US" sz="1600" dirty="0">
                <a:solidFill>
                  <a:srgbClr val="3B3535"/>
                </a:solidFill>
                <a:latin typeface="Calibri" panose="020F0502020204030204" pitchFamily="34" charset="0"/>
                <a:ea typeface="Sora" pitchFamily="34" charset="-122"/>
                <a:cs typeface="Calibri" panose="020F0502020204030204" pitchFamily="34" charset="0"/>
              </a:rPr>
              <a:t>The apparent differences in conversion rates across languages are not statistically significant.</a:t>
            </a:r>
            <a:endParaRPr lang="en-US" sz="1600" b="1" dirty="0">
              <a:latin typeface="Calibri" panose="020F0502020204030204" pitchFamily="34" charset="0"/>
            </a:endParaRPr>
          </a:p>
        </p:txBody>
      </p:sp>
      <p:sp>
        <p:nvSpPr>
          <p:cNvPr id="10" name="Shape 7"/>
          <p:cNvSpPr/>
          <p:nvPr/>
        </p:nvSpPr>
        <p:spPr>
          <a:xfrm>
            <a:off x="9571970" y="1071948"/>
            <a:ext cx="4211598" cy="2613183"/>
          </a:xfrm>
          <a:prstGeom prst="roundRect">
            <a:avLst>
              <a:gd name="adj" fmla="val 2465"/>
            </a:avLst>
          </a:prstGeom>
          <a:solidFill>
            <a:srgbClr val="D5DCF6"/>
          </a:solidFill>
          <a:ln w="7620">
            <a:solidFill>
              <a:srgbClr val="BBC2DC"/>
            </a:solidFill>
            <a:prstDash val="solid"/>
          </a:ln>
        </p:spPr>
        <p:txBody>
          <a:bodyPr/>
          <a:lstStyle/>
          <a:p>
            <a:endParaRPr lang="en-AE" sz="1600" b="1" dirty="0">
              <a:latin typeface="Calibri" panose="020F0502020204030204" pitchFamily="34" charset="0"/>
            </a:endParaRPr>
          </a:p>
        </p:txBody>
      </p:sp>
      <p:sp>
        <p:nvSpPr>
          <p:cNvPr id="11" name="Text 8"/>
          <p:cNvSpPr/>
          <p:nvPr/>
        </p:nvSpPr>
        <p:spPr>
          <a:xfrm>
            <a:off x="9783663" y="1283641"/>
            <a:ext cx="2743200" cy="318849"/>
          </a:xfrm>
          <a:prstGeom prst="rect">
            <a:avLst/>
          </a:prstGeom>
          <a:noFill/>
          <a:ln/>
        </p:spPr>
        <p:txBody>
          <a:bodyPr wrap="none" lIns="0" tIns="0" rIns="0" bIns="0" rtlCol="0" anchor="t"/>
          <a:lstStyle/>
          <a:p>
            <a:pPr marL="0" indent="0" algn="l">
              <a:lnSpc>
                <a:spcPts val="2500"/>
              </a:lnSpc>
              <a:buNone/>
            </a:pPr>
            <a:r>
              <a:rPr lang="en-US" sz="1600" b="1" dirty="0">
                <a:solidFill>
                  <a:srgbClr val="3B3535"/>
                </a:solidFill>
                <a:latin typeface="Calibri" panose="020F0502020204030204" pitchFamily="34" charset="0"/>
                <a:ea typeface="Noto Sans Semi Bold" pitchFamily="34" charset="-122"/>
                <a:cs typeface="Calibri" panose="020F0502020204030204" pitchFamily="34" charset="0"/>
              </a:rPr>
              <a:t>Further Consideration</a:t>
            </a:r>
            <a:endParaRPr lang="en-US" sz="1600" b="1" dirty="0">
              <a:latin typeface="Calibri" panose="020F0502020204030204" pitchFamily="34" charset="0"/>
            </a:endParaRPr>
          </a:p>
        </p:txBody>
      </p:sp>
      <p:sp>
        <p:nvSpPr>
          <p:cNvPr id="12" name="Text 9"/>
          <p:cNvSpPr/>
          <p:nvPr/>
        </p:nvSpPr>
        <p:spPr>
          <a:xfrm>
            <a:off x="9783663" y="1724886"/>
            <a:ext cx="3788212" cy="1960245"/>
          </a:xfrm>
          <a:prstGeom prst="rect">
            <a:avLst/>
          </a:prstGeom>
          <a:noFill/>
          <a:ln/>
        </p:spPr>
        <p:txBody>
          <a:bodyPr wrap="square" lIns="0" tIns="0" rIns="0" bIns="0" rtlCol="0" anchor="t"/>
          <a:lstStyle/>
          <a:p>
            <a:pPr marL="0" indent="0" algn="l">
              <a:lnSpc>
                <a:spcPts val="2550"/>
              </a:lnSpc>
              <a:buNone/>
            </a:pPr>
            <a:r>
              <a:rPr lang="en-US" sz="1600" dirty="0">
                <a:solidFill>
                  <a:srgbClr val="3B3535"/>
                </a:solidFill>
                <a:latin typeface="Calibri" panose="020F0502020204030204" pitchFamily="34" charset="0"/>
                <a:ea typeface="Sora" pitchFamily="34" charset="-122"/>
                <a:cs typeface="Calibri" panose="020F0502020204030204" pitchFamily="34" charset="0"/>
              </a:rPr>
              <a:t>While conversion rates don't significantly differ by language, other metrics like user satisfaction or specific content engagement might still vary and could be worth investigating separately.</a:t>
            </a:r>
            <a:endParaRPr lang="en-US" sz="1600" b="1" dirty="0">
              <a:latin typeface="Calibri" panose="020F0502020204030204" pitchFamily="34" charset="0"/>
            </a:endParaRPr>
          </a:p>
        </p:txBody>
      </p:sp>
      <p:pic>
        <p:nvPicPr>
          <p:cNvPr id="13" name="Picture 12">
            <a:extLst>
              <a:ext uri="{FF2B5EF4-FFF2-40B4-BE49-F238E27FC236}">
                <a16:creationId xmlns:a16="http://schemas.microsoft.com/office/drawing/2014/main" id="{D011EAE7-C03E-DC7B-E577-2F331AB4E1D2}"/>
              </a:ext>
            </a:extLst>
          </p:cNvPr>
          <p:cNvPicPr>
            <a:picLocks noChangeAspect="1"/>
          </p:cNvPicPr>
          <p:nvPr/>
        </p:nvPicPr>
        <p:blipFill>
          <a:blip r:embed="rId3"/>
          <a:stretch>
            <a:fillRect/>
          </a:stretch>
        </p:blipFill>
        <p:spPr>
          <a:xfrm>
            <a:off x="245135" y="4544470"/>
            <a:ext cx="4809127" cy="3343623"/>
          </a:xfrm>
          <a:prstGeom prst="rect">
            <a:avLst/>
          </a:prstGeom>
        </p:spPr>
      </p:pic>
      <p:sp>
        <p:nvSpPr>
          <p:cNvPr id="15" name="TextBox 14">
            <a:extLst>
              <a:ext uri="{FF2B5EF4-FFF2-40B4-BE49-F238E27FC236}">
                <a16:creationId xmlns:a16="http://schemas.microsoft.com/office/drawing/2014/main" id="{0B8C0748-6637-6F73-AD37-D5B65925E335}"/>
              </a:ext>
            </a:extLst>
          </p:cNvPr>
          <p:cNvSpPr txBox="1"/>
          <p:nvPr/>
        </p:nvSpPr>
        <p:spPr>
          <a:xfrm>
            <a:off x="5367992" y="5203178"/>
            <a:ext cx="7315200" cy="2585323"/>
          </a:xfrm>
          <a:prstGeom prst="rect">
            <a:avLst/>
          </a:prstGeom>
          <a:noFill/>
        </p:spPr>
        <p:txBody>
          <a:bodyPr wrap="square">
            <a:spAutoFit/>
          </a:bodyPr>
          <a:lstStyle/>
          <a:p>
            <a:pPr algn="l">
              <a:buNone/>
            </a:pPr>
            <a:r>
              <a:rPr lang="en-US" b="1" i="0" dirty="0">
                <a:effectLst/>
                <a:latin typeface="Calibri" panose="020F0502020204030204" pitchFamily="34" charset="0"/>
                <a:cs typeface="Calibri" panose="020F0502020204030204" pitchFamily="34" charset="0"/>
              </a:rPr>
              <a:t>Visual Insight</a:t>
            </a:r>
          </a:p>
          <a:p>
            <a:pPr algn="l">
              <a:buNone/>
            </a:pPr>
            <a:endParaRPr lang="en-US" b="1" i="0" dirty="0">
              <a:effectLst/>
              <a:latin typeface="Calibri" panose="020F0502020204030204" pitchFamily="34" charset="0"/>
              <a:cs typeface="Calibri" panose="020F0502020204030204" pitchFamily="34" charset="0"/>
            </a:endParaRPr>
          </a:p>
          <a:p>
            <a:pPr algn="l">
              <a:buNone/>
            </a:pPr>
            <a:r>
              <a:rPr lang="en-US" b="0" i="0" dirty="0">
                <a:effectLst/>
                <a:latin typeface="Calibri" panose="020F0502020204030204" pitchFamily="34" charset="0"/>
                <a:cs typeface="Calibri" panose="020F0502020204030204" pitchFamily="34" charset="0"/>
              </a:rPr>
              <a:t>The grouped bar chart shows some variation in conversion rates across languages — with English users converting more frequently than French or Spanish users.</a:t>
            </a:r>
          </a:p>
          <a:p>
            <a:pPr algn="l">
              <a:buNone/>
            </a:pPr>
            <a:endParaRPr lang="en-US" b="0" i="0" dirty="0">
              <a:effectLst/>
              <a:latin typeface="Calibri" panose="020F0502020204030204" pitchFamily="34" charset="0"/>
              <a:cs typeface="Calibri" panose="020F0502020204030204" pitchFamily="34" charset="0"/>
            </a:endParaRPr>
          </a:p>
          <a:p>
            <a:pPr algn="l"/>
            <a:r>
              <a:rPr lang="en-US" b="0" i="0" dirty="0">
                <a:effectLst/>
                <a:latin typeface="Calibri" panose="020F0502020204030204" pitchFamily="34" charset="0"/>
                <a:cs typeface="Calibri" panose="020F0502020204030204" pitchFamily="34" charset="0"/>
              </a:rPr>
              <a:t>However, this </a:t>
            </a:r>
            <a:r>
              <a:rPr lang="en-US" b="1" i="0" dirty="0">
                <a:effectLst/>
                <a:latin typeface="Calibri" panose="020F0502020204030204" pitchFamily="34" charset="0"/>
                <a:cs typeface="Calibri" panose="020F0502020204030204" pitchFamily="34" charset="0"/>
              </a:rPr>
              <a:t>visual difference is not statistically significant</a:t>
            </a:r>
            <a:r>
              <a:rPr lang="en-US" b="0" i="0" dirty="0">
                <a:effectLst/>
                <a:latin typeface="Calibri" panose="020F0502020204030204" pitchFamily="34" charset="0"/>
                <a:cs typeface="Calibri" panose="020F0502020204030204" pitchFamily="34" charset="0"/>
              </a:rPr>
              <a:t>, as confirmed by the chi-square test (p = 0.213). </a:t>
            </a:r>
          </a:p>
          <a:p>
            <a:pPr algn="l"/>
            <a:endParaRPr lang="en-US" dirty="0">
              <a:latin typeface="Calibri" panose="020F05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849574-E100-223D-3371-702F0B3654CD}"/>
              </a:ext>
            </a:extLst>
          </p:cNvPr>
          <p:cNvPicPr>
            <a:picLocks noChangeAspect="1"/>
          </p:cNvPicPr>
          <p:nvPr/>
        </p:nvPicPr>
        <p:blipFill>
          <a:blip r:embed="rId3"/>
          <a:stretch>
            <a:fillRect/>
          </a:stretch>
        </p:blipFill>
        <p:spPr>
          <a:xfrm>
            <a:off x="514007" y="1153280"/>
            <a:ext cx="5646822" cy="5656816"/>
          </a:xfrm>
          <a:prstGeom prst="rect">
            <a:avLst/>
          </a:prstGeom>
        </p:spPr>
      </p:pic>
      <p:sp>
        <p:nvSpPr>
          <p:cNvPr id="7" name="TextBox 6">
            <a:extLst>
              <a:ext uri="{FF2B5EF4-FFF2-40B4-BE49-F238E27FC236}">
                <a16:creationId xmlns:a16="http://schemas.microsoft.com/office/drawing/2014/main" id="{E93C1939-31BB-A122-086B-F1BD3E349693}"/>
              </a:ext>
            </a:extLst>
          </p:cNvPr>
          <p:cNvSpPr txBox="1"/>
          <p:nvPr/>
        </p:nvSpPr>
        <p:spPr>
          <a:xfrm>
            <a:off x="3657600" y="311944"/>
            <a:ext cx="7315200" cy="830997"/>
          </a:xfrm>
          <a:prstGeom prst="rect">
            <a:avLst/>
          </a:prstGeom>
          <a:noFill/>
        </p:spPr>
        <p:txBody>
          <a:bodyPr wrap="square">
            <a:spAutoFit/>
          </a:bodyPr>
          <a:lstStyle/>
          <a:p>
            <a:pPr algn="ctr"/>
            <a:r>
              <a:rPr lang="en-US" sz="2400" b="1" dirty="0">
                <a:effectLst/>
                <a:latin typeface="Calibri" panose="020F0502020204030204" pitchFamily="34" charset="0"/>
                <a:cs typeface="Calibri" panose="020F0502020204030204" pitchFamily="34" charset="0"/>
              </a:rPr>
              <a:t>Q4 – Hypothesis Test: </a:t>
            </a:r>
            <a:r>
              <a:rPr lang="en-US" sz="2400" b="1" i="0" dirty="0">
                <a:effectLst/>
                <a:latin typeface="Calibri" panose="020F0502020204030204" pitchFamily="34" charset="0"/>
                <a:cs typeface="Calibri" panose="020F0502020204030204" pitchFamily="34" charset="0"/>
              </a:rPr>
              <a:t>Is the time spent on the new page same for the different language users?</a:t>
            </a:r>
          </a:p>
        </p:txBody>
      </p:sp>
      <p:sp>
        <p:nvSpPr>
          <p:cNvPr id="9" name="TextBox 8">
            <a:extLst>
              <a:ext uri="{FF2B5EF4-FFF2-40B4-BE49-F238E27FC236}">
                <a16:creationId xmlns:a16="http://schemas.microsoft.com/office/drawing/2014/main" id="{32543A47-26A7-874E-8E06-897E01FE5E6E}"/>
              </a:ext>
            </a:extLst>
          </p:cNvPr>
          <p:cNvSpPr txBox="1"/>
          <p:nvPr/>
        </p:nvSpPr>
        <p:spPr>
          <a:xfrm>
            <a:off x="6326372" y="1411182"/>
            <a:ext cx="7315200" cy="5638723"/>
          </a:xfrm>
          <a:prstGeom prst="rect">
            <a:avLst/>
          </a:prstGeom>
          <a:noFill/>
        </p:spPr>
        <p:txBody>
          <a:bodyPr wrap="square">
            <a:spAutoFit/>
          </a:bodyPr>
          <a:lstStyle/>
          <a:p>
            <a:pPr marL="0" indent="0" algn="l">
              <a:lnSpc>
                <a:spcPts val="2850"/>
              </a:lnSpc>
              <a:buNone/>
            </a:pPr>
            <a:r>
              <a:rPr lang="en-US" sz="1800" dirty="0">
                <a:solidFill>
                  <a:srgbClr val="3B3535"/>
                </a:solidFill>
                <a:latin typeface="Calibri" panose="020F0502020204030204" pitchFamily="34" charset="0"/>
                <a:ea typeface="Sora" pitchFamily="34" charset="-122"/>
                <a:cs typeface="Calibri" panose="020F0502020204030204" pitchFamily="34" charset="0"/>
              </a:rPr>
              <a:t>The boxplot </a:t>
            </a:r>
            <a:r>
              <a:rPr lang="en-US" sz="1800" dirty="0" err="1">
                <a:solidFill>
                  <a:srgbClr val="3B3535"/>
                </a:solidFill>
                <a:latin typeface="Calibri" panose="020F0502020204030204" pitchFamily="34" charset="0"/>
                <a:ea typeface="Sora" pitchFamily="34" charset="-122"/>
                <a:cs typeface="Calibri" panose="020F0502020204030204" pitchFamily="34" charset="0"/>
              </a:rPr>
              <a:t>visualisation</a:t>
            </a:r>
            <a:r>
              <a:rPr lang="en-US" sz="1800" dirty="0">
                <a:solidFill>
                  <a:srgbClr val="3B3535"/>
                </a:solidFill>
                <a:latin typeface="Calibri" panose="020F0502020204030204" pitchFamily="34" charset="0"/>
                <a:ea typeface="Sora" pitchFamily="34" charset="-122"/>
                <a:cs typeface="Calibri" panose="020F0502020204030204" pitchFamily="34" charset="0"/>
              </a:rPr>
              <a:t> shows the distribution of time spent on the new landing page across language groups. </a:t>
            </a:r>
          </a:p>
          <a:p>
            <a:pPr marL="0" indent="0" algn="l">
              <a:lnSpc>
                <a:spcPts val="2850"/>
              </a:lnSpc>
              <a:buNone/>
            </a:pPr>
            <a:endParaRPr lang="en-US" dirty="0">
              <a:solidFill>
                <a:srgbClr val="3B3535"/>
              </a:solidFill>
              <a:latin typeface="Calibri" panose="020F0502020204030204" pitchFamily="34" charset="0"/>
              <a:ea typeface="Sora" pitchFamily="34" charset="-122"/>
              <a:cs typeface="Calibri" panose="020F0502020204030204" pitchFamily="34" charset="0"/>
            </a:endParaRPr>
          </a:p>
          <a:p>
            <a:pPr marL="285750" indent="-285750" algn="l">
              <a:lnSpc>
                <a:spcPts val="2850"/>
              </a:lnSpc>
              <a:buFont typeface="Wingdings" pitchFamily="2" charset="2"/>
              <a:buChar char="Ø"/>
            </a:pPr>
            <a:r>
              <a:rPr lang="en-US" sz="1800" dirty="0">
                <a:solidFill>
                  <a:srgbClr val="3B3535"/>
                </a:solidFill>
                <a:latin typeface="Calibri" panose="020F0502020204030204" pitchFamily="34" charset="0"/>
                <a:ea typeface="Sora" pitchFamily="34" charset="-122"/>
                <a:cs typeface="Calibri" panose="020F0502020204030204" pitchFamily="34" charset="0"/>
              </a:rPr>
              <a:t>While English users appear to spend more time on average, there is considerable overlap in the distributions. </a:t>
            </a:r>
            <a:endParaRPr lang="en-US" dirty="0">
              <a:solidFill>
                <a:srgbClr val="3B3535"/>
              </a:solidFill>
              <a:latin typeface="Calibri" panose="020F0502020204030204" pitchFamily="34" charset="0"/>
              <a:ea typeface="Sora" pitchFamily="34" charset="-122"/>
              <a:cs typeface="Calibri" panose="020F0502020204030204" pitchFamily="34" charset="0"/>
            </a:endParaRPr>
          </a:p>
          <a:p>
            <a:pPr marL="285750" indent="-285750" algn="l">
              <a:lnSpc>
                <a:spcPts val="2850"/>
              </a:lnSpc>
              <a:buFont typeface="Wingdings" pitchFamily="2" charset="2"/>
              <a:buChar char="Ø"/>
            </a:pPr>
            <a:r>
              <a:rPr lang="en-US" sz="1800" dirty="0">
                <a:solidFill>
                  <a:srgbClr val="3B3535"/>
                </a:solidFill>
                <a:latin typeface="Calibri" panose="020F0502020204030204" pitchFamily="34" charset="0"/>
                <a:ea typeface="Sora" pitchFamily="34" charset="-122"/>
                <a:cs typeface="Calibri" panose="020F0502020204030204" pitchFamily="34" charset="0"/>
              </a:rPr>
              <a:t>Spanish users show the least variability (tightest box). </a:t>
            </a:r>
            <a:endParaRPr lang="en-US" dirty="0">
              <a:solidFill>
                <a:srgbClr val="3B3535"/>
              </a:solidFill>
              <a:latin typeface="Calibri" panose="020F0502020204030204" pitchFamily="34" charset="0"/>
              <a:ea typeface="Sora" pitchFamily="34" charset="-122"/>
              <a:cs typeface="Calibri" panose="020F0502020204030204" pitchFamily="34" charset="0"/>
            </a:endParaRPr>
          </a:p>
          <a:p>
            <a:pPr marL="285750" indent="-285750" algn="l">
              <a:lnSpc>
                <a:spcPts val="2850"/>
              </a:lnSpc>
              <a:buFont typeface="Wingdings" pitchFamily="2" charset="2"/>
              <a:buChar char="Ø"/>
            </a:pPr>
            <a:r>
              <a:rPr lang="en-US" sz="1800" dirty="0">
                <a:solidFill>
                  <a:srgbClr val="3B3535"/>
                </a:solidFill>
                <a:latin typeface="Calibri" panose="020F0502020204030204" pitchFamily="34" charset="0"/>
                <a:ea typeface="Sora" pitchFamily="34" charset="-122"/>
                <a:cs typeface="Calibri" panose="020F0502020204030204" pitchFamily="34" charset="0"/>
              </a:rPr>
              <a:t>While French users show more spread with one high outlier.</a:t>
            </a:r>
          </a:p>
          <a:p>
            <a:pPr algn="l">
              <a:lnSpc>
                <a:spcPts val="2850"/>
              </a:lnSpc>
            </a:pPr>
            <a:endParaRPr lang="en-US" sz="1800" dirty="0">
              <a:solidFill>
                <a:srgbClr val="3B3535"/>
              </a:solidFill>
              <a:latin typeface="Calibri" panose="020F0502020204030204" pitchFamily="34" charset="0"/>
              <a:ea typeface="Sora" pitchFamily="34" charset="-122"/>
              <a:cs typeface="Calibri" panose="020F0502020204030204" pitchFamily="34" charset="0"/>
            </a:endParaRPr>
          </a:p>
          <a:p>
            <a:pPr>
              <a:lnSpc>
                <a:spcPts val="2850"/>
              </a:lnSpc>
            </a:pPr>
            <a:r>
              <a:rPr lang="en-US" sz="1800" dirty="0">
                <a:solidFill>
                  <a:srgbClr val="3B3535"/>
                </a:solidFill>
                <a:latin typeface="Calibri" panose="020F0502020204030204" pitchFamily="34" charset="0"/>
                <a:ea typeface="Sora" pitchFamily="34" charset="-122"/>
                <a:cs typeface="Calibri" panose="020F0502020204030204" pitchFamily="34" charset="0"/>
              </a:rPr>
              <a:t>Numerical insights on average</a:t>
            </a:r>
          </a:p>
          <a:p>
            <a:pPr marL="285750" indent="-285750">
              <a:lnSpc>
                <a:spcPts val="2850"/>
              </a:lnSpc>
              <a:buFont typeface="Wingdings" pitchFamily="2" charset="2"/>
              <a:buChar char="Ø"/>
            </a:pPr>
            <a:r>
              <a:rPr lang="en-US" sz="1800" dirty="0">
                <a:solidFill>
                  <a:srgbClr val="3B3535"/>
                </a:solidFill>
                <a:latin typeface="Calibri" panose="020F0502020204030204" pitchFamily="34" charset="0"/>
                <a:ea typeface="Sora" pitchFamily="34" charset="-122"/>
                <a:cs typeface="Calibri" panose="020F0502020204030204" pitchFamily="34" charset="0"/>
              </a:rPr>
              <a:t>English (6.66 minutes), followed by French (6.20 minutes) and Spanish (5.84 minutes) users. </a:t>
            </a:r>
          </a:p>
          <a:p>
            <a:pPr>
              <a:lnSpc>
                <a:spcPts val="2850"/>
              </a:lnSpc>
            </a:pPr>
            <a:endParaRPr lang="en-US" dirty="0">
              <a:solidFill>
                <a:srgbClr val="3B3535"/>
              </a:solidFill>
              <a:latin typeface="Calibri" panose="020F0502020204030204" pitchFamily="34" charset="0"/>
              <a:ea typeface="Sora" pitchFamily="34" charset="-122"/>
              <a:cs typeface="Calibri" panose="020F0502020204030204" pitchFamily="34" charset="0"/>
            </a:endParaRPr>
          </a:p>
          <a:p>
            <a:pPr>
              <a:lnSpc>
                <a:spcPts val="2850"/>
              </a:lnSpc>
            </a:pPr>
            <a:r>
              <a:rPr lang="en-US" sz="1800" dirty="0">
                <a:solidFill>
                  <a:srgbClr val="3B3535"/>
                </a:solidFill>
                <a:latin typeface="Calibri" panose="020F0502020204030204" pitchFamily="34" charset="0"/>
                <a:ea typeface="Sora" pitchFamily="34" charset="-122"/>
                <a:cs typeface="Calibri" panose="020F0502020204030204" pitchFamily="34" charset="0"/>
              </a:rPr>
              <a:t>While there are visible differences, statistical testing is needed to determine if these differences are significant.</a:t>
            </a:r>
            <a:endParaRPr lang="en-US" sz="1800" b="1" dirty="0">
              <a:latin typeface="Calibri" panose="020F0502020204030204" pitchFamily="34" charset="0"/>
            </a:endParaRPr>
          </a:p>
          <a:p>
            <a:pPr marL="0" indent="0" algn="l">
              <a:lnSpc>
                <a:spcPts val="2850"/>
              </a:lnSpc>
              <a:buNone/>
            </a:pPr>
            <a:endParaRPr lang="en-US" sz="1800" b="1" dirty="0">
              <a:latin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1591865" y="307793"/>
            <a:ext cx="11446669" cy="708779"/>
          </a:xfrm>
          <a:prstGeom prst="rect">
            <a:avLst/>
          </a:prstGeom>
          <a:noFill/>
          <a:ln/>
        </p:spPr>
        <p:txBody>
          <a:bodyPr wrap="none" lIns="0" tIns="0" rIns="0" bIns="0" rtlCol="0" anchor="t"/>
          <a:lstStyle/>
          <a:p>
            <a:pPr algn="ctr"/>
            <a:r>
              <a:rPr lang="en-US" sz="2400" b="1" i="0" dirty="0">
                <a:effectLst/>
                <a:latin typeface="Calibri" panose="020F0502020204030204" pitchFamily="34" charset="0"/>
                <a:cs typeface="Calibri" panose="020F0502020204030204" pitchFamily="34" charset="0"/>
              </a:rPr>
              <a:t>Is the time spent on the new page same for the different language users?</a:t>
            </a:r>
          </a:p>
        </p:txBody>
      </p:sp>
      <p:sp>
        <p:nvSpPr>
          <p:cNvPr id="3" name="Shape 1"/>
          <p:cNvSpPr/>
          <p:nvPr/>
        </p:nvSpPr>
        <p:spPr>
          <a:xfrm>
            <a:off x="400385" y="1249934"/>
            <a:ext cx="2173724" cy="1306949"/>
          </a:xfrm>
          <a:prstGeom prst="roundRect">
            <a:avLst>
              <a:gd name="adj" fmla="val 7289"/>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pic>
        <p:nvPicPr>
          <p:cNvPr id="4" name="Image 0" descr="preencoded.png"/>
          <p:cNvPicPr>
            <a:picLocks noChangeAspect="1"/>
          </p:cNvPicPr>
          <p:nvPr/>
        </p:nvPicPr>
        <p:blipFill>
          <a:blip r:embed="rId3"/>
          <a:stretch>
            <a:fillRect/>
          </a:stretch>
        </p:blipFill>
        <p:spPr>
          <a:xfrm>
            <a:off x="1327762" y="1704039"/>
            <a:ext cx="318968" cy="398621"/>
          </a:xfrm>
          <a:prstGeom prst="rect">
            <a:avLst/>
          </a:prstGeom>
        </p:spPr>
      </p:pic>
      <p:sp>
        <p:nvSpPr>
          <p:cNvPr id="5" name="Text 2"/>
          <p:cNvSpPr/>
          <p:nvPr/>
        </p:nvSpPr>
        <p:spPr>
          <a:xfrm>
            <a:off x="2800923" y="147674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Null Hypothesis (H₀)</a:t>
            </a:r>
            <a:endParaRPr lang="en-US" sz="2200" b="1" dirty="0">
              <a:latin typeface="Calibri" panose="020F0502020204030204" pitchFamily="34" charset="0"/>
            </a:endParaRPr>
          </a:p>
        </p:txBody>
      </p:sp>
      <p:sp>
        <p:nvSpPr>
          <p:cNvPr id="6" name="Text 3"/>
          <p:cNvSpPr/>
          <p:nvPr/>
        </p:nvSpPr>
        <p:spPr>
          <a:xfrm>
            <a:off x="2800923" y="1967167"/>
            <a:ext cx="6343650" cy="362903"/>
          </a:xfrm>
          <a:prstGeom prst="rect">
            <a:avLst/>
          </a:prstGeom>
          <a:noFill/>
          <a:ln/>
        </p:spPr>
        <p:txBody>
          <a:bodyPr wrap="non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Mean time spent is the same across all language groups</a:t>
            </a:r>
            <a:endParaRPr lang="en-US" sz="1750" b="1" dirty="0">
              <a:latin typeface="Calibri" panose="020F0502020204030204" pitchFamily="34" charset="0"/>
            </a:endParaRPr>
          </a:p>
        </p:txBody>
      </p:sp>
      <p:sp>
        <p:nvSpPr>
          <p:cNvPr id="7" name="Shape 4"/>
          <p:cNvSpPr/>
          <p:nvPr/>
        </p:nvSpPr>
        <p:spPr>
          <a:xfrm>
            <a:off x="2687456" y="2541643"/>
            <a:ext cx="10642402" cy="15240"/>
          </a:xfrm>
          <a:prstGeom prst="roundRect">
            <a:avLst>
              <a:gd name="adj" fmla="val 625116"/>
            </a:avLst>
          </a:prstGeom>
          <a:solidFill>
            <a:srgbClr val="BBC2DC"/>
          </a:solidFill>
          <a:ln/>
        </p:spPr>
        <p:txBody>
          <a:bodyPr/>
          <a:lstStyle/>
          <a:p>
            <a:endParaRPr lang="en-AE" b="1" dirty="0">
              <a:latin typeface="Calibri" panose="020F0502020204030204" pitchFamily="34" charset="0"/>
            </a:endParaRPr>
          </a:p>
        </p:txBody>
      </p:sp>
      <p:sp>
        <p:nvSpPr>
          <p:cNvPr id="8" name="Shape 5"/>
          <p:cNvSpPr/>
          <p:nvPr/>
        </p:nvSpPr>
        <p:spPr>
          <a:xfrm>
            <a:off x="400385" y="2670231"/>
            <a:ext cx="4347567" cy="1306949"/>
          </a:xfrm>
          <a:prstGeom prst="roundRect">
            <a:avLst>
              <a:gd name="adj" fmla="val 7289"/>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pic>
        <p:nvPicPr>
          <p:cNvPr id="9" name="Image 1" descr="preencoded.png"/>
          <p:cNvPicPr>
            <a:picLocks noChangeAspect="1"/>
          </p:cNvPicPr>
          <p:nvPr/>
        </p:nvPicPr>
        <p:blipFill>
          <a:blip r:embed="rId4"/>
          <a:stretch>
            <a:fillRect/>
          </a:stretch>
        </p:blipFill>
        <p:spPr>
          <a:xfrm>
            <a:off x="2414684" y="3124335"/>
            <a:ext cx="318968" cy="398621"/>
          </a:xfrm>
          <a:prstGeom prst="rect">
            <a:avLst/>
          </a:prstGeom>
        </p:spPr>
      </p:pic>
      <p:sp>
        <p:nvSpPr>
          <p:cNvPr id="10" name="Text 6"/>
          <p:cNvSpPr/>
          <p:nvPr/>
        </p:nvSpPr>
        <p:spPr>
          <a:xfrm>
            <a:off x="4974766" y="289704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Test Selection</a:t>
            </a:r>
            <a:endParaRPr lang="en-US" sz="2200" b="1" dirty="0">
              <a:latin typeface="Calibri" panose="020F0502020204030204" pitchFamily="34" charset="0"/>
            </a:endParaRPr>
          </a:p>
        </p:txBody>
      </p:sp>
      <p:sp>
        <p:nvSpPr>
          <p:cNvPr id="11" name="Text 7"/>
          <p:cNvSpPr/>
          <p:nvPr/>
        </p:nvSpPr>
        <p:spPr>
          <a:xfrm>
            <a:off x="4974766" y="3387463"/>
            <a:ext cx="4514731" cy="362903"/>
          </a:xfrm>
          <a:prstGeom prst="rect">
            <a:avLst/>
          </a:prstGeom>
          <a:noFill/>
          <a:ln/>
        </p:spPr>
        <p:txBody>
          <a:bodyPr wrap="non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One-Way ANOVA (Analysis of Variance)</a:t>
            </a:r>
            <a:endParaRPr lang="en-US" sz="1750" b="1" dirty="0">
              <a:latin typeface="Calibri" panose="020F0502020204030204" pitchFamily="34" charset="0"/>
            </a:endParaRPr>
          </a:p>
        </p:txBody>
      </p:sp>
      <p:sp>
        <p:nvSpPr>
          <p:cNvPr id="12" name="Shape 8"/>
          <p:cNvSpPr/>
          <p:nvPr/>
        </p:nvSpPr>
        <p:spPr>
          <a:xfrm>
            <a:off x="4861299" y="3961940"/>
            <a:ext cx="8468558" cy="15240"/>
          </a:xfrm>
          <a:prstGeom prst="roundRect">
            <a:avLst>
              <a:gd name="adj" fmla="val 625116"/>
            </a:avLst>
          </a:prstGeom>
          <a:solidFill>
            <a:srgbClr val="BBC2DC"/>
          </a:solidFill>
          <a:ln/>
        </p:spPr>
        <p:txBody>
          <a:bodyPr/>
          <a:lstStyle/>
          <a:p>
            <a:endParaRPr lang="en-AE" b="1" dirty="0">
              <a:latin typeface="Calibri" panose="020F0502020204030204" pitchFamily="34" charset="0"/>
            </a:endParaRPr>
          </a:p>
        </p:txBody>
      </p:sp>
      <p:sp>
        <p:nvSpPr>
          <p:cNvPr id="13" name="Shape 9"/>
          <p:cNvSpPr/>
          <p:nvPr/>
        </p:nvSpPr>
        <p:spPr>
          <a:xfrm>
            <a:off x="400385" y="4090527"/>
            <a:ext cx="6521410" cy="1669852"/>
          </a:xfrm>
          <a:prstGeom prst="roundRect">
            <a:avLst>
              <a:gd name="adj" fmla="val 5705"/>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pic>
        <p:nvPicPr>
          <p:cNvPr id="14" name="Image 2" descr="preencoded.png"/>
          <p:cNvPicPr>
            <a:picLocks noChangeAspect="1"/>
          </p:cNvPicPr>
          <p:nvPr/>
        </p:nvPicPr>
        <p:blipFill>
          <a:blip r:embed="rId5"/>
          <a:stretch>
            <a:fillRect/>
          </a:stretch>
        </p:blipFill>
        <p:spPr>
          <a:xfrm>
            <a:off x="3501606" y="4726083"/>
            <a:ext cx="318968" cy="398621"/>
          </a:xfrm>
          <a:prstGeom prst="rect">
            <a:avLst/>
          </a:prstGeom>
        </p:spPr>
      </p:pic>
      <p:sp>
        <p:nvSpPr>
          <p:cNvPr id="15" name="Text 10"/>
          <p:cNvSpPr/>
          <p:nvPr/>
        </p:nvSpPr>
        <p:spPr>
          <a:xfrm>
            <a:off x="7148609" y="431734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Results</a:t>
            </a:r>
            <a:endParaRPr lang="en-US" sz="2200" b="1" dirty="0">
              <a:latin typeface="Calibri" panose="020F0502020204030204" pitchFamily="34" charset="0"/>
            </a:endParaRPr>
          </a:p>
        </p:txBody>
      </p:sp>
      <p:sp>
        <p:nvSpPr>
          <p:cNvPr id="16" name="Text 11"/>
          <p:cNvSpPr/>
          <p:nvPr/>
        </p:nvSpPr>
        <p:spPr>
          <a:xfrm>
            <a:off x="7148609" y="4807760"/>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F-statistic = 0.8544, p-value = 0.432, which is greater than α = 0.05</a:t>
            </a:r>
            <a:endParaRPr lang="en-US" sz="1750" b="1" dirty="0">
              <a:latin typeface="Calibri" panose="020F0502020204030204" pitchFamily="34" charset="0"/>
            </a:endParaRPr>
          </a:p>
        </p:txBody>
      </p:sp>
      <p:sp>
        <p:nvSpPr>
          <p:cNvPr id="17" name="TextBox 16">
            <a:extLst>
              <a:ext uri="{FF2B5EF4-FFF2-40B4-BE49-F238E27FC236}">
                <a16:creationId xmlns:a16="http://schemas.microsoft.com/office/drawing/2014/main" id="{6BF9EB8D-0859-6596-D299-6328E14C4EFF}"/>
              </a:ext>
            </a:extLst>
          </p:cNvPr>
          <p:cNvSpPr txBox="1"/>
          <p:nvPr/>
        </p:nvSpPr>
        <p:spPr>
          <a:xfrm>
            <a:off x="347222" y="6086378"/>
            <a:ext cx="7315200" cy="1624163"/>
          </a:xfrm>
          <a:prstGeom prst="rect">
            <a:avLst/>
          </a:prstGeom>
          <a:noFill/>
        </p:spPr>
        <p:txBody>
          <a:bodyPr wrap="square">
            <a:spAutoFit/>
          </a:bodyPr>
          <a:lstStyle/>
          <a:p>
            <a:pPr marL="0" indent="0" algn="l">
              <a:lnSpc>
                <a:spcPts val="2850"/>
              </a:lnSpc>
              <a:buNone/>
            </a:pPr>
            <a:r>
              <a:rPr lang="en-US" b="1" i="0" dirty="0">
                <a:effectLst/>
                <a:latin typeface="Calibri" panose="020F0502020204030204" pitchFamily="34" charset="0"/>
                <a:cs typeface="Calibri" panose="020F0502020204030204" pitchFamily="34" charset="0"/>
              </a:rPr>
              <a:t>Null Hypothesis (H₀)</a:t>
            </a:r>
            <a:r>
              <a:rPr lang="en-US" b="0" i="0" dirty="0">
                <a:effectLst/>
                <a:latin typeface="Calibri" panose="020F0502020204030204" pitchFamily="34" charset="0"/>
                <a:cs typeface="Calibri" panose="020F0502020204030204" pitchFamily="34" charset="0"/>
              </a:rPr>
              <a:t>: (The Status Quo)</a:t>
            </a:r>
            <a:br>
              <a:rPr lang="en-US" b="0" i="0" dirty="0">
                <a:effectLst/>
                <a:latin typeface="Calibri" panose="020F0502020204030204" pitchFamily="34" charset="0"/>
                <a:cs typeface="Calibri" panose="020F0502020204030204" pitchFamily="34" charset="0"/>
              </a:rPr>
            </a:br>
            <a:r>
              <a:rPr lang="en-US" sz="1800" dirty="0">
                <a:solidFill>
                  <a:srgbClr val="3B3535"/>
                </a:solidFill>
                <a:latin typeface="Calibri" panose="020F0502020204030204" pitchFamily="34" charset="0"/>
                <a:ea typeface="Sora" pitchFamily="34" charset="-122"/>
                <a:cs typeface="Calibri" panose="020F0502020204030204" pitchFamily="34" charset="0"/>
              </a:rPr>
              <a:t>Mean time spent is the same across all language groups</a:t>
            </a:r>
            <a:endParaRPr lang="en-US" sz="1800" b="1" dirty="0">
              <a:latin typeface="Calibri" panose="020F0502020204030204" pitchFamily="34" charset="0"/>
            </a:endParaRPr>
          </a:p>
          <a:p>
            <a:pPr algn="l">
              <a:lnSpc>
                <a:spcPct val="150000"/>
              </a:lnSpc>
            </a:pPr>
            <a:r>
              <a:rPr lang="en-US" b="1" i="0" dirty="0">
                <a:effectLst/>
                <a:latin typeface="Calibri" panose="020F0502020204030204" pitchFamily="34" charset="0"/>
                <a:cs typeface="Calibri" panose="020F0502020204030204" pitchFamily="34" charset="0"/>
              </a:rPr>
              <a:t>Alternative Hypothesis (H₁)</a:t>
            </a:r>
            <a:r>
              <a:rPr lang="en-US" b="0" i="0" dirty="0">
                <a:effectLst/>
                <a:latin typeface="Calibri" panose="020F0502020204030204" pitchFamily="34" charset="0"/>
                <a:cs typeface="Calibri" panose="020F0502020204030204" pitchFamily="34" charset="0"/>
              </a:rPr>
              <a:t>: (Claim)</a:t>
            </a:r>
            <a:br>
              <a:rPr lang="en-US" b="0" i="0" dirty="0">
                <a:effectLst/>
                <a:latin typeface="Calibri" panose="020F0502020204030204" pitchFamily="34" charset="0"/>
                <a:cs typeface="Calibri" panose="020F0502020204030204" pitchFamily="34" charset="0"/>
              </a:rPr>
            </a:br>
            <a:r>
              <a:rPr lang="en-US" dirty="0">
                <a:effectLst/>
                <a:latin typeface="Calibri" panose="020F0502020204030204" pitchFamily="34" charset="0"/>
              </a:rPr>
              <a:t>At least one group has a mean time spent that is different.</a:t>
            </a:r>
            <a:endParaRPr lang="en-US" b="0" i="0" dirty="0">
              <a:effectLst/>
              <a:latin typeface="Calibri" panose="020F0502020204030204" pitchFamily="34" charset="0"/>
              <a:cs typeface="Calibri" panose="020F0502020204030204" pitchFamily="34" charset="0"/>
            </a:endParaRPr>
          </a:p>
        </p:txBody>
      </p:sp>
      <p:sp>
        <p:nvSpPr>
          <p:cNvPr id="18" name="Google Shape;139;p4">
            <a:hlinkClick r:id="rId6" action="ppaction://hlinksldjump"/>
            <a:extLst>
              <a:ext uri="{FF2B5EF4-FFF2-40B4-BE49-F238E27FC236}">
                <a16:creationId xmlns:a16="http://schemas.microsoft.com/office/drawing/2014/main" id="{EE8B9071-5C02-C1EA-6C3E-CE652D781A24}"/>
              </a:ext>
            </a:extLst>
          </p:cNvPr>
          <p:cNvSpPr txBox="1"/>
          <p:nvPr/>
        </p:nvSpPr>
        <p:spPr>
          <a:xfrm>
            <a:off x="7208911" y="6576797"/>
            <a:ext cx="6067783" cy="590883"/>
          </a:xfrm>
          <a:prstGeom prst="rect">
            <a:avLst/>
          </a:prstGeom>
          <a:noFill/>
          <a:ln>
            <a:noFill/>
          </a:ln>
        </p:spPr>
        <p:txBody>
          <a:bodyPr spcFirstLastPara="1" wrap="square" lIns="146280" tIns="146280" rIns="146280" bIns="146280" anchor="t" anchorCtr="0">
            <a:spAutoFit/>
          </a:bodyPr>
          <a:lstStyle/>
          <a:p>
            <a:pPr algn="r" defTabSz="1463004">
              <a:buClr>
                <a:srgbClr val="000000"/>
              </a:buClr>
              <a:buSzPts val="1200"/>
            </a:pPr>
            <a:r>
              <a:rPr lang="en" sz="1920" u="sng" kern="0" dirty="0">
                <a:solidFill>
                  <a:srgbClr val="0097A7"/>
                </a:solidFill>
                <a:latin typeface="Calibri" panose="020F0502020204030204" pitchFamily="34" charset="0"/>
                <a:ea typeface="Nunito"/>
                <a:cs typeface="Calibri" panose="020F0502020204030204" pitchFamily="34" charset="0"/>
                <a:sym typeface="Nunito"/>
                <a:hlinkClick r:id="rId6" action="ppaction://hlinksldjump"/>
              </a:rPr>
              <a:t>Link to Appendix slide on details of the test performed</a:t>
            </a:r>
            <a:endParaRPr sz="1920" kern="0" dirty="0">
              <a:solidFill>
                <a:srgbClr val="666666"/>
              </a:solidFill>
              <a:latin typeface="Calibri" panose="020F0502020204030204" pitchFamily="34" charset="0"/>
              <a:ea typeface="Nunito"/>
              <a:cs typeface="Calibri" panose="020F0502020204030204" pitchFamily="34" charset="0"/>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3">
            <a:extLst>
              <a:ext uri="{FF2B5EF4-FFF2-40B4-BE49-F238E27FC236}">
                <a16:creationId xmlns:a16="http://schemas.microsoft.com/office/drawing/2014/main" id="{279CB7D7-86BF-FB32-A6A5-7DC25528D40F}"/>
              </a:ext>
            </a:extLst>
          </p:cNvPr>
          <p:cNvGraphicFramePr>
            <a:graphicFrameLocks noGrp="1"/>
          </p:cNvGraphicFramePr>
          <p:nvPr>
            <p:extLst>
              <p:ext uri="{D42A27DB-BD31-4B8C-83A1-F6EECF244321}">
                <p14:modId xmlns:p14="http://schemas.microsoft.com/office/powerpoint/2010/main" val="1171237205"/>
              </p:ext>
            </p:extLst>
          </p:nvPr>
        </p:nvGraphicFramePr>
        <p:xfrm>
          <a:off x="688070" y="4569520"/>
          <a:ext cx="7084329" cy="2677160"/>
        </p:xfrm>
        <a:graphic>
          <a:graphicData uri="http://schemas.openxmlformats.org/drawingml/2006/table">
            <a:tbl>
              <a:tblPr firstRow="1" bandRow="1">
                <a:tableStyleId>{2D5ABB26-0587-4C30-8999-92F81FD0307C}</a:tableStyleId>
              </a:tblPr>
              <a:tblGrid>
                <a:gridCol w="1871992">
                  <a:extLst>
                    <a:ext uri="{9D8B030D-6E8A-4147-A177-3AD203B41FA5}">
                      <a16:colId xmlns:a16="http://schemas.microsoft.com/office/drawing/2014/main" val="20000"/>
                    </a:ext>
                  </a:extLst>
                </a:gridCol>
                <a:gridCol w="3493546">
                  <a:extLst>
                    <a:ext uri="{9D8B030D-6E8A-4147-A177-3AD203B41FA5}">
                      <a16:colId xmlns:a16="http://schemas.microsoft.com/office/drawing/2014/main" val="20001"/>
                    </a:ext>
                  </a:extLst>
                </a:gridCol>
                <a:gridCol w="1718791">
                  <a:extLst>
                    <a:ext uri="{9D8B030D-6E8A-4147-A177-3AD203B41FA5}">
                      <a16:colId xmlns:a16="http://schemas.microsoft.com/office/drawing/2014/main" val="20002"/>
                    </a:ext>
                  </a:extLst>
                </a:gridCol>
              </a:tblGrid>
              <a:tr h="767080">
                <a:tc>
                  <a:txBody>
                    <a:bodyPr/>
                    <a:lstStyle/>
                    <a:p>
                      <a:pPr marL="485140" marR="154940" indent="-321945">
                        <a:lnSpc>
                          <a:spcPct val="100000"/>
                        </a:lnSpc>
                        <a:spcBef>
                          <a:spcPts val="1035"/>
                        </a:spcBef>
                      </a:pPr>
                      <a:r>
                        <a:rPr sz="1600" b="0" i="0" spc="-50" dirty="0">
                          <a:latin typeface="Calibri" panose="020F0502020204030204" pitchFamily="34" charset="0"/>
                          <a:cs typeface="Calibri" panose="020F0502020204030204" pitchFamily="34" charset="0"/>
                        </a:rPr>
                        <a:t>Significance</a:t>
                      </a:r>
                      <a:r>
                        <a:rPr sz="1600" b="0" i="0" spc="-5" dirty="0">
                          <a:latin typeface="Calibri" panose="020F0502020204030204" pitchFamily="34" charset="0"/>
                          <a:cs typeface="Calibri" panose="020F0502020204030204" pitchFamily="34" charset="0"/>
                        </a:rPr>
                        <a:t> </a:t>
                      </a:r>
                      <a:r>
                        <a:rPr sz="1600" b="0" i="0" spc="-25" dirty="0">
                          <a:latin typeface="Calibri" panose="020F0502020204030204" pitchFamily="34" charset="0"/>
                          <a:cs typeface="Calibri" panose="020F0502020204030204" pitchFamily="34" charset="0"/>
                        </a:rPr>
                        <a:t>of </a:t>
                      </a:r>
                      <a:r>
                        <a:rPr sz="1600" b="0" i="0" dirty="0">
                          <a:latin typeface="Calibri" panose="020F0502020204030204" pitchFamily="34" charset="0"/>
                          <a:cs typeface="Calibri" panose="020F0502020204030204" pitchFamily="34" charset="0"/>
                        </a:rPr>
                        <a:t>the </a:t>
                      </a:r>
                      <a:r>
                        <a:rPr sz="1600" b="0" i="0" spc="-20" dirty="0">
                          <a:latin typeface="Calibri" panose="020F0502020204030204" pitchFamily="34" charset="0"/>
                          <a:cs typeface="Calibri" panose="020F0502020204030204" pitchFamily="34" charset="0"/>
                        </a:rPr>
                        <a:t>test</a:t>
                      </a:r>
                      <a:endParaRPr sz="1600" b="0" i="0" dirty="0">
                        <a:latin typeface="Calibri" panose="020F0502020204030204" pitchFamily="34" charset="0"/>
                        <a:cs typeface="Calibri" panose="020F0502020204030204" pitchFamily="34" charset="0"/>
                      </a:endParaRPr>
                    </a:p>
                  </a:txBody>
                  <a:tcPr marL="0" marR="0" marT="131445" marB="0">
                    <a:lnL w="19050">
                      <a:solidFill>
                        <a:srgbClr val="3C78D8"/>
                      </a:solidFill>
                      <a:prstDash val="solid"/>
                    </a:lnL>
                    <a:lnR w="19050">
                      <a:solidFill>
                        <a:srgbClr val="3C78D8"/>
                      </a:solidFill>
                      <a:prstDash val="solid"/>
                    </a:lnR>
                    <a:lnT w="19050">
                      <a:solidFill>
                        <a:srgbClr val="3C78D8"/>
                      </a:solidFill>
                      <a:prstDash val="solid"/>
                    </a:lnT>
                    <a:lnB w="19050">
                      <a:solidFill>
                        <a:srgbClr val="3C78D8"/>
                      </a:solidFill>
                      <a:prstDash val="solid"/>
                    </a:lnB>
                  </a:tcPr>
                </a:tc>
                <a:tc>
                  <a:txBody>
                    <a:bodyPr/>
                    <a:lstStyle/>
                    <a:p>
                      <a:pPr>
                        <a:lnSpc>
                          <a:spcPct val="100000"/>
                        </a:lnSpc>
                        <a:spcBef>
                          <a:spcPts val="155"/>
                        </a:spcBef>
                      </a:pPr>
                      <a:endParaRPr sz="1600" dirty="0">
                        <a:latin typeface="Times New Roman"/>
                        <a:cs typeface="Times New Roman"/>
                      </a:endParaRPr>
                    </a:p>
                    <a:p>
                      <a:pPr marL="969010">
                        <a:lnSpc>
                          <a:spcPct val="100000"/>
                        </a:lnSpc>
                      </a:pPr>
                      <a:r>
                        <a:rPr sz="1600" b="0" i="0" spc="-10" dirty="0">
                          <a:latin typeface="Calibri" panose="020F0502020204030204" pitchFamily="34" charset="0"/>
                          <a:cs typeface="Calibri" panose="020F0502020204030204" pitchFamily="34" charset="0"/>
                        </a:rPr>
                        <a:t>Assumptions</a:t>
                      </a:r>
                      <a:r>
                        <a:rPr lang="en-US" sz="1600" b="0" i="0" spc="-10" dirty="0">
                          <a:latin typeface="Calibri" panose="020F0502020204030204" pitchFamily="34" charset="0"/>
                          <a:cs typeface="Calibri" panose="020F0502020204030204" pitchFamily="34" charset="0"/>
                        </a:rPr>
                        <a:t> met? </a:t>
                      </a:r>
                    </a:p>
                    <a:p>
                      <a:pPr marL="969010">
                        <a:lnSpc>
                          <a:spcPct val="100000"/>
                        </a:lnSpc>
                      </a:pPr>
                      <a:r>
                        <a:rPr lang="en-US" sz="1600" b="0" i="0" spc="-10" dirty="0">
                          <a:highlight>
                            <a:srgbClr val="FFFF00"/>
                          </a:highlight>
                          <a:latin typeface="Calibri" panose="020F0502020204030204" pitchFamily="34" charset="0"/>
                          <a:cs typeface="Calibri" panose="020F0502020204030204" pitchFamily="34" charset="0"/>
                        </a:rPr>
                        <a:t>We will need to verify</a:t>
                      </a:r>
                      <a:endParaRPr sz="1600" b="0" i="0" dirty="0">
                        <a:highlight>
                          <a:srgbClr val="FFFF00"/>
                        </a:highlight>
                        <a:latin typeface="Calibri" panose="020F0502020204030204" pitchFamily="34" charset="0"/>
                        <a:cs typeface="Calibri" panose="020F0502020204030204" pitchFamily="34" charset="0"/>
                      </a:endParaRPr>
                    </a:p>
                  </a:txBody>
                  <a:tcPr marL="0" marR="0" marT="19685" marB="0">
                    <a:lnL w="19050">
                      <a:solidFill>
                        <a:srgbClr val="3C78D8"/>
                      </a:solidFill>
                      <a:prstDash val="solid"/>
                    </a:lnL>
                    <a:lnR w="19050">
                      <a:solidFill>
                        <a:srgbClr val="3C78D8"/>
                      </a:solidFill>
                      <a:prstDash val="solid"/>
                    </a:lnR>
                    <a:lnT w="19050">
                      <a:solidFill>
                        <a:srgbClr val="3C78D8"/>
                      </a:solidFill>
                      <a:prstDash val="solid"/>
                    </a:lnT>
                    <a:lnB w="19050">
                      <a:solidFill>
                        <a:srgbClr val="3C78D8"/>
                      </a:solidFill>
                      <a:prstDash val="solid"/>
                    </a:lnB>
                  </a:tcPr>
                </a:tc>
                <a:tc>
                  <a:txBody>
                    <a:bodyPr/>
                    <a:lstStyle/>
                    <a:p>
                      <a:pPr marL="219075" marR="158750" indent="-52705">
                        <a:lnSpc>
                          <a:spcPct val="100000"/>
                        </a:lnSpc>
                        <a:spcBef>
                          <a:spcPts val="1035"/>
                        </a:spcBef>
                      </a:pPr>
                      <a:r>
                        <a:rPr sz="1600" b="0" i="0" spc="-40" dirty="0">
                          <a:latin typeface="Calibri" panose="020F0502020204030204" pitchFamily="34" charset="0"/>
                          <a:cs typeface="Calibri" panose="020F0502020204030204" pitchFamily="34" charset="0"/>
                        </a:rPr>
                        <a:t>Test</a:t>
                      </a:r>
                      <a:r>
                        <a:rPr sz="1600" b="0" i="0" spc="-50" dirty="0">
                          <a:latin typeface="Calibri" panose="020F0502020204030204" pitchFamily="34" charset="0"/>
                          <a:cs typeface="Calibri" panose="020F0502020204030204" pitchFamily="34" charset="0"/>
                        </a:rPr>
                        <a:t> </a:t>
                      </a:r>
                      <a:r>
                        <a:rPr sz="1600" b="0" i="0" spc="-25" dirty="0">
                          <a:latin typeface="Calibri" panose="020F0502020204030204" pitchFamily="34" charset="0"/>
                          <a:cs typeface="Calibri" panose="020F0502020204030204" pitchFamily="34" charset="0"/>
                        </a:rPr>
                        <a:t>Statistic </a:t>
                      </a:r>
                      <a:r>
                        <a:rPr sz="1600" b="0" i="0" spc="-10" dirty="0">
                          <a:latin typeface="Calibri" panose="020F0502020204030204" pitchFamily="34" charset="0"/>
                          <a:cs typeface="Calibri" panose="020F0502020204030204" pitchFamily="34" charset="0"/>
                        </a:rPr>
                        <a:t>Distribution</a:t>
                      </a:r>
                      <a:endParaRPr sz="1600" b="0" i="0" dirty="0">
                        <a:latin typeface="Calibri" panose="020F0502020204030204" pitchFamily="34" charset="0"/>
                        <a:cs typeface="Calibri" panose="020F0502020204030204" pitchFamily="34" charset="0"/>
                      </a:endParaRPr>
                    </a:p>
                  </a:txBody>
                  <a:tcPr marL="0" marR="0" marT="131445" marB="0">
                    <a:lnL w="19050">
                      <a:solidFill>
                        <a:srgbClr val="3C78D8"/>
                      </a:solidFill>
                      <a:prstDash val="solid"/>
                    </a:lnL>
                    <a:lnR w="19050">
                      <a:solidFill>
                        <a:srgbClr val="3C78D8"/>
                      </a:solidFill>
                      <a:prstDash val="solid"/>
                    </a:lnR>
                    <a:lnT w="19050">
                      <a:solidFill>
                        <a:srgbClr val="3C78D8"/>
                      </a:solidFill>
                      <a:prstDash val="solid"/>
                    </a:lnT>
                    <a:lnB w="19050">
                      <a:solidFill>
                        <a:srgbClr val="3C78D8"/>
                      </a:solidFill>
                      <a:prstDash val="solid"/>
                    </a:lnB>
                  </a:tcPr>
                </a:tc>
                <a:extLst>
                  <a:ext uri="{0D108BD9-81ED-4DB2-BD59-A6C34878D82A}">
                    <a16:rowId xmlns:a16="http://schemas.microsoft.com/office/drawing/2014/main" val="10000"/>
                  </a:ext>
                </a:extLst>
              </a:tr>
              <a:tr h="1910080">
                <a:tc>
                  <a:txBody>
                    <a:bodyPr/>
                    <a:lstStyle/>
                    <a:p>
                      <a:pPr marL="130175" marR="121920" algn="ctr">
                        <a:lnSpc>
                          <a:spcPct val="100000"/>
                        </a:lnSpc>
                        <a:spcBef>
                          <a:spcPts val="620"/>
                        </a:spcBef>
                      </a:pPr>
                      <a:r>
                        <a:rPr sz="1400" b="0" i="0" spc="-10" dirty="0">
                          <a:solidFill>
                            <a:srgbClr val="222222"/>
                          </a:solidFill>
                          <a:latin typeface="Calibri" panose="020F0502020204030204" pitchFamily="34" charset="0"/>
                          <a:cs typeface="Calibri" panose="020F0502020204030204" pitchFamily="34" charset="0"/>
                        </a:rPr>
                        <a:t>Test</a:t>
                      </a:r>
                      <a:r>
                        <a:rPr sz="1400" b="0" i="0" spc="-30" dirty="0">
                          <a:solidFill>
                            <a:srgbClr val="222222"/>
                          </a:solidFill>
                          <a:latin typeface="Calibri" panose="020F0502020204030204" pitchFamily="34" charset="0"/>
                          <a:cs typeface="Calibri" panose="020F0502020204030204" pitchFamily="34" charset="0"/>
                        </a:rPr>
                        <a:t> </a:t>
                      </a:r>
                      <a:r>
                        <a:rPr sz="1400" b="0" i="0" dirty="0">
                          <a:solidFill>
                            <a:srgbClr val="222222"/>
                          </a:solidFill>
                          <a:latin typeface="Calibri" panose="020F0502020204030204" pitchFamily="34" charset="0"/>
                          <a:cs typeface="Calibri" panose="020F0502020204030204" pitchFamily="34" charset="0"/>
                        </a:rPr>
                        <a:t>for</a:t>
                      </a:r>
                      <a:r>
                        <a:rPr sz="1400" b="0" i="0" spc="-30" dirty="0">
                          <a:solidFill>
                            <a:srgbClr val="222222"/>
                          </a:solidFill>
                          <a:latin typeface="Calibri" panose="020F0502020204030204" pitchFamily="34" charset="0"/>
                          <a:cs typeface="Calibri" panose="020F0502020204030204" pitchFamily="34" charset="0"/>
                        </a:rPr>
                        <a:t> </a:t>
                      </a:r>
                      <a:r>
                        <a:rPr sz="1400" b="0" i="0" dirty="0">
                          <a:solidFill>
                            <a:srgbClr val="222222"/>
                          </a:solidFill>
                          <a:latin typeface="Calibri" panose="020F0502020204030204" pitchFamily="34" charset="0"/>
                          <a:cs typeface="Calibri" panose="020F0502020204030204" pitchFamily="34" charset="0"/>
                        </a:rPr>
                        <a:t>means</a:t>
                      </a:r>
                      <a:r>
                        <a:rPr sz="1400" b="0" i="0" spc="-25" dirty="0">
                          <a:solidFill>
                            <a:srgbClr val="222222"/>
                          </a:solidFill>
                          <a:latin typeface="Calibri" panose="020F0502020204030204" pitchFamily="34" charset="0"/>
                          <a:cs typeface="Calibri" panose="020F0502020204030204" pitchFamily="34" charset="0"/>
                        </a:rPr>
                        <a:t> for </a:t>
                      </a:r>
                      <a:r>
                        <a:rPr sz="1400" b="0" i="0" dirty="0">
                          <a:solidFill>
                            <a:srgbClr val="222222"/>
                          </a:solidFill>
                          <a:latin typeface="Calibri" panose="020F0502020204030204" pitchFamily="34" charset="0"/>
                          <a:cs typeface="Calibri" panose="020F0502020204030204" pitchFamily="34" charset="0"/>
                        </a:rPr>
                        <a:t>more</a:t>
                      </a:r>
                      <a:r>
                        <a:rPr sz="1400" b="0" i="0" spc="35" dirty="0">
                          <a:solidFill>
                            <a:srgbClr val="222222"/>
                          </a:solidFill>
                          <a:latin typeface="Calibri" panose="020F0502020204030204" pitchFamily="34" charset="0"/>
                          <a:cs typeface="Calibri" panose="020F0502020204030204" pitchFamily="34" charset="0"/>
                        </a:rPr>
                        <a:t> </a:t>
                      </a:r>
                      <a:r>
                        <a:rPr sz="1400" b="0" i="0" dirty="0">
                          <a:solidFill>
                            <a:srgbClr val="222222"/>
                          </a:solidFill>
                          <a:latin typeface="Calibri" panose="020F0502020204030204" pitchFamily="34" charset="0"/>
                          <a:cs typeface="Calibri" panose="020F0502020204030204" pitchFamily="34" charset="0"/>
                        </a:rPr>
                        <a:t>than</a:t>
                      </a:r>
                      <a:r>
                        <a:rPr sz="1400" b="0" i="0" spc="40" dirty="0">
                          <a:solidFill>
                            <a:srgbClr val="222222"/>
                          </a:solidFill>
                          <a:latin typeface="Calibri" panose="020F0502020204030204" pitchFamily="34" charset="0"/>
                          <a:cs typeface="Calibri" panose="020F0502020204030204" pitchFamily="34" charset="0"/>
                        </a:rPr>
                        <a:t> </a:t>
                      </a:r>
                      <a:r>
                        <a:rPr sz="1400" b="0" i="0" spc="60" dirty="0">
                          <a:solidFill>
                            <a:srgbClr val="222222"/>
                          </a:solidFill>
                          <a:latin typeface="Calibri" panose="020F0502020204030204" pitchFamily="34" charset="0"/>
                          <a:cs typeface="Calibri" panose="020F0502020204030204" pitchFamily="34" charset="0"/>
                        </a:rPr>
                        <a:t>two </a:t>
                      </a:r>
                      <a:r>
                        <a:rPr sz="1400" b="0" i="0" spc="-10" dirty="0">
                          <a:solidFill>
                            <a:srgbClr val="222222"/>
                          </a:solidFill>
                          <a:latin typeface="Calibri" panose="020F0502020204030204" pitchFamily="34" charset="0"/>
                          <a:cs typeface="Calibri" panose="020F0502020204030204" pitchFamily="34" charset="0"/>
                        </a:rPr>
                        <a:t>populations</a:t>
                      </a:r>
                      <a:endParaRPr sz="1400" b="0" i="0" dirty="0">
                        <a:latin typeface="Calibri" panose="020F0502020204030204" pitchFamily="34" charset="0"/>
                        <a:cs typeface="Calibri" panose="020F0502020204030204" pitchFamily="34" charset="0"/>
                      </a:endParaRPr>
                    </a:p>
                    <a:p>
                      <a:pPr marL="107950" marR="99695" indent="-635" algn="ctr">
                        <a:lnSpc>
                          <a:spcPct val="100000"/>
                        </a:lnSpc>
                      </a:pPr>
                      <a:r>
                        <a:rPr sz="1400" b="0" i="0" spc="55" dirty="0">
                          <a:solidFill>
                            <a:srgbClr val="222222"/>
                          </a:solidFill>
                          <a:latin typeface="Calibri" panose="020F0502020204030204" pitchFamily="34" charset="0"/>
                          <a:cs typeface="Calibri" panose="020F0502020204030204" pitchFamily="34" charset="0"/>
                        </a:rPr>
                        <a:t>H</a:t>
                      </a:r>
                      <a:r>
                        <a:rPr sz="1350" b="0" i="0" spc="82" baseline="-33950" dirty="0">
                          <a:solidFill>
                            <a:srgbClr val="222222"/>
                          </a:solidFill>
                          <a:latin typeface="Calibri" panose="020F0502020204030204" pitchFamily="34" charset="0"/>
                          <a:cs typeface="Calibri" panose="020F0502020204030204" pitchFamily="34" charset="0"/>
                        </a:rPr>
                        <a:t>0</a:t>
                      </a:r>
                      <a:r>
                        <a:rPr sz="1350" b="0" i="0" spc="195" baseline="-33950" dirty="0">
                          <a:solidFill>
                            <a:srgbClr val="222222"/>
                          </a:solidFill>
                          <a:latin typeface="Calibri" panose="020F0502020204030204" pitchFamily="34" charset="0"/>
                          <a:cs typeface="Calibri" panose="020F0502020204030204" pitchFamily="34" charset="0"/>
                        </a:rPr>
                        <a:t> </a:t>
                      </a:r>
                      <a:r>
                        <a:rPr sz="1400" b="0" i="0" spc="-125" dirty="0">
                          <a:solidFill>
                            <a:srgbClr val="222222"/>
                          </a:solidFill>
                          <a:latin typeface="Calibri" panose="020F0502020204030204" pitchFamily="34" charset="0"/>
                          <a:cs typeface="Calibri" panose="020F0502020204030204" pitchFamily="34" charset="0"/>
                        </a:rPr>
                        <a:t>:</a:t>
                      </a:r>
                      <a:r>
                        <a:rPr sz="1400" b="0" i="0" dirty="0">
                          <a:solidFill>
                            <a:srgbClr val="222222"/>
                          </a:solidFill>
                          <a:latin typeface="Calibri" panose="020F0502020204030204" pitchFamily="34" charset="0"/>
                          <a:cs typeface="Calibri" panose="020F0502020204030204" pitchFamily="34" charset="0"/>
                        </a:rPr>
                        <a:t> </a:t>
                      </a:r>
                      <a:r>
                        <a:rPr sz="1400" b="0" i="0" spc="-25" dirty="0">
                          <a:solidFill>
                            <a:srgbClr val="222222"/>
                          </a:solidFill>
                          <a:latin typeface="Calibri" panose="020F0502020204030204" pitchFamily="34" charset="0"/>
                          <a:cs typeface="Calibri" panose="020F0502020204030204" pitchFamily="34" charset="0"/>
                        </a:rPr>
                        <a:t>All</a:t>
                      </a:r>
                      <a:r>
                        <a:rPr sz="1400" b="0" i="0" spc="500" dirty="0">
                          <a:solidFill>
                            <a:srgbClr val="222222"/>
                          </a:solidFill>
                          <a:latin typeface="Calibri" panose="020F0502020204030204" pitchFamily="34" charset="0"/>
                          <a:cs typeface="Calibri" panose="020F0502020204030204" pitchFamily="34" charset="0"/>
                        </a:rPr>
                        <a:t> </a:t>
                      </a:r>
                      <a:r>
                        <a:rPr sz="1400" b="0" i="0" spc="-10" dirty="0">
                          <a:solidFill>
                            <a:srgbClr val="222222"/>
                          </a:solidFill>
                          <a:latin typeface="Calibri" panose="020F0502020204030204" pitchFamily="34" charset="0"/>
                          <a:cs typeface="Calibri" panose="020F0502020204030204" pitchFamily="34" charset="0"/>
                        </a:rPr>
                        <a:t>population</a:t>
                      </a:r>
                      <a:r>
                        <a:rPr sz="1400" b="0" i="0" spc="-25" dirty="0">
                          <a:solidFill>
                            <a:srgbClr val="222222"/>
                          </a:solidFill>
                          <a:latin typeface="Calibri" panose="020F0502020204030204" pitchFamily="34" charset="0"/>
                          <a:cs typeface="Calibri" panose="020F0502020204030204" pitchFamily="34" charset="0"/>
                        </a:rPr>
                        <a:t> </a:t>
                      </a:r>
                      <a:r>
                        <a:rPr sz="1400" b="0" i="0" spc="-40" dirty="0">
                          <a:solidFill>
                            <a:srgbClr val="222222"/>
                          </a:solidFill>
                          <a:latin typeface="Calibri" panose="020F0502020204030204" pitchFamily="34" charset="0"/>
                          <a:cs typeface="Calibri" panose="020F0502020204030204" pitchFamily="34" charset="0"/>
                        </a:rPr>
                        <a:t>means </a:t>
                      </a:r>
                      <a:r>
                        <a:rPr sz="1400" b="0" i="0" dirty="0">
                          <a:solidFill>
                            <a:srgbClr val="222222"/>
                          </a:solidFill>
                          <a:latin typeface="Calibri" panose="020F0502020204030204" pitchFamily="34" charset="0"/>
                          <a:cs typeface="Calibri" panose="020F0502020204030204" pitchFamily="34" charset="0"/>
                        </a:rPr>
                        <a:t>are</a:t>
                      </a:r>
                      <a:r>
                        <a:rPr sz="1400" b="0" i="0" spc="-65" dirty="0">
                          <a:solidFill>
                            <a:srgbClr val="222222"/>
                          </a:solidFill>
                          <a:latin typeface="Calibri" panose="020F0502020204030204" pitchFamily="34" charset="0"/>
                          <a:cs typeface="Calibri" panose="020F0502020204030204" pitchFamily="34" charset="0"/>
                        </a:rPr>
                        <a:t> </a:t>
                      </a:r>
                      <a:r>
                        <a:rPr sz="1400" b="0" i="0" spc="-20" dirty="0">
                          <a:solidFill>
                            <a:srgbClr val="222222"/>
                          </a:solidFill>
                          <a:latin typeface="Calibri" panose="020F0502020204030204" pitchFamily="34" charset="0"/>
                          <a:cs typeface="Calibri" panose="020F0502020204030204" pitchFamily="34" charset="0"/>
                        </a:rPr>
                        <a:t>equal</a:t>
                      </a:r>
                      <a:endParaRPr sz="1400" b="0" i="0" dirty="0">
                        <a:latin typeface="Calibri" panose="020F0502020204030204" pitchFamily="34" charset="0"/>
                        <a:cs typeface="Calibri" panose="020F0502020204030204" pitchFamily="34" charset="0"/>
                      </a:endParaRPr>
                    </a:p>
                  </a:txBody>
                  <a:tcPr marL="0" marR="0" marT="78740" marB="0">
                    <a:lnL w="19050">
                      <a:solidFill>
                        <a:srgbClr val="3C78D8"/>
                      </a:solidFill>
                      <a:prstDash val="solid"/>
                    </a:lnL>
                    <a:lnR w="19050">
                      <a:solidFill>
                        <a:srgbClr val="3C78D8"/>
                      </a:solidFill>
                      <a:prstDash val="solid"/>
                    </a:lnR>
                    <a:lnT w="19050">
                      <a:solidFill>
                        <a:srgbClr val="3C78D8"/>
                      </a:solidFill>
                      <a:prstDash val="solid"/>
                    </a:lnT>
                    <a:lnB w="19050">
                      <a:solidFill>
                        <a:srgbClr val="3C78D8"/>
                      </a:solidFill>
                      <a:prstDash val="solid"/>
                    </a:lnB>
                  </a:tcPr>
                </a:tc>
                <a:tc>
                  <a:txBody>
                    <a:bodyPr/>
                    <a:lstStyle/>
                    <a:p>
                      <a:pPr marL="542290" marR="276860" indent="-336550">
                        <a:lnSpc>
                          <a:spcPct val="114999"/>
                        </a:lnSpc>
                        <a:spcBef>
                          <a:spcPts val="365"/>
                        </a:spcBef>
                        <a:buFont typeface="Microsoft Sans Serif"/>
                        <a:buChar char="●"/>
                        <a:tabLst>
                          <a:tab pos="542290" algn="l"/>
                        </a:tabLst>
                      </a:pPr>
                      <a:r>
                        <a:rPr sz="1400" b="0" i="0" dirty="0">
                          <a:solidFill>
                            <a:srgbClr val="222222"/>
                          </a:solidFill>
                          <a:latin typeface="Calibri" panose="020F0502020204030204" pitchFamily="34" charset="0"/>
                          <a:cs typeface="Calibri" panose="020F0502020204030204" pitchFamily="34" charset="0"/>
                        </a:rPr>
                        <a:t>The</a:t>
                      </a:r>
                      <a:r>
                        <a:rPr sz="1400" b="0" i="0" spc="35" dirty="0">
                          <a:solidFill>
                            <a:srgbClr val="222222"/>
                          </a:solidFill>
                          <a:latin typeface="Calibri" panose="020F0502020204030204" pitchFamily="34" charset="0"/>
                          <a:cs typeface="Calibri" panose="020F0502020204030204" pitchFamily="34" charset="0"/>
                        </a:rPr>
                        <a:t> </a:t>
                      </a:r>
                      <a:r>
                        <a:rPr sz="1400" b="0" i="0" dirty="0">
                          <a:solidFill>
                            <a:srgbClr val="222222"/>
                          </a:solidFill>
                          <a:latin typeface="Calibri" panose="020F0502020204030204" pitchFamily="34" charset="0"/>
                          <a:cs typeface="Calibri" panose="020F0502020204030204" pitchFamily="34" charset="0"/>
                        </a:rPr>
                        <a:t>populations</a:t>
                      </a:r>
                      <a:r>
                        <a:rPr sz="1400" b="0" i="0" spc="40" dirty="0">
                          <a:solidFill>
                            <a:srgbClr val="222222"/>
                          </a:solidFill>
                          <a:latin typeface="Calibri" panose="020F0502020204030204" pitchFamily="34" charset="0"/>
                          <a:cs typeface="Calibri" panose="020F0502020204030204" pitchFamily="34" charset="0"/>
                        </a:rPr>
                        <a:t> </a:t>
                      </a:r>
                      <a:r>
                        <a:rPr sz="1400" b="0" i="0" dirty="0">
                          <a:solidFill>
                            <a:srgbClr val="222222"/>
                          </a:solidFill>
                          <a:latin typeface="Calibri" panose="020F0502020204030204" pitchFamily="34" charset="0"/>
                          <a:cs typeface="Calibri" panose="020F0502020204030204" pitchFamily="34" charset="0"/>
                        </a:rPr>
                        <a:t>are</a:t>
                      </a:r>
                      <a:r>
                        <a:rPr sz="1400" b="0" i="0" spc="35" dirty="0">
                          <a:solidFill>
                            <a:srgbClr val="222222"/>
                          </a:solidFill>
                          <a:latin typeface="Calibri" panose="020F0502020204030204" pitchFamily="34" charset="0"/>
                          <a:cs typeface="Calibri" panose="020F0502020204030204" pitchFamily="34" charset="0"/>
                        </a:rPr>
                        <a:t> </a:t>
                      </a:r>
                      <a:r>
                        <a:rPr sz="1400" b="0" i="0" spc="-10" dirty="0">
                          <a:solidFill>
                            <a:srgbClr val="222222"/>
                          </a:solidFill>
                          <a:latin typeface="Calibri" panose="020F0502020204030204" pitchFamily="34" charset="0"/>
                          <a:cs typeface="Calibri" panose="020F0502020204030204" pitchFamily="34" charset="0"/>
                        </a:rPr>
                        <a:t>normally distributed</a:t>
                      </a:r>
                      <a:endParaRPr sz="1400" b="0" i="0" dirty="0">
                        <a:latin typeface="Calibri" panose="020F0502020204030204" pitchFamily="34" charset="0"/>
                        <a:cs typeface="Calibri" panose="020F0502020204030204" pitchFamily="34" charset="0"/>
                      </a:endParaRPr>
                    </a:p>
                    <a:p>
                      <a:pPr marL="542290" marR="584200" indent="-336550">
                        <a:lnSpc>
                          <a:spcPct val="114999"/>
                        </a:lnSpc>
                        <a:buFont typeface="Microsoft Sans Serif"/>
                        <a:buChar char="●"/>
                        <a:tabLst>
                          <a:tab pos="542290" algn="l"/>
                        </a:tabLst>
                      </a:pPr>
                      <a:r>
                        <a:rPr sz="1400" b="0" i="0" dirty="0">
                          <a:solidFill>
                            <a:srgbClr val="222222"/>
                          </a:solidFill>
                          <a:latin typeface="Calibri" panose="020F0502020204030204" pitchFamily="34" charset="0"/>
                          <a:cs typeface="Calibri" panose="020F0502020204030204" pitchFamily="34" charset="0"/>
                        </a:rPr>
                        <a:t>Samples</a:t>
                      </a:r>
                      <a:r>
                        <a:rPr sz="1400" b="0" i="0" spc="-70" dirty="0">
                          <a:solidFill>
                            <a:srgbClr val="222222"/>
                          </a:solidFill>
                          <a:latin typeface="Calibri" panose="020F0502020204030204" pitchFamily="34" charset="0"/>
                          <a:cs typeface="Calibri" panose="020F0502020204030204" pitchFamily="34" charset="0"/>
                        </a:rPr>
                        <a:t> </a:t>
                      </a:r>
                      <a:r>
                        <a:rPr sz="1400" b="0" i="0" dirty="0">
                          <a:solidFill>
                            <a:srgbClr val="222222"/>
                          </a:solidFill>
                          <a:latin typeface="Calibri" panose="020F0502020204030204" pitchFamily="34" charset="0"/>
                          <a:cs typeface="Calibri" panose="020F0502020204030204" pitchFamily="34" charset="0"/>
                        </a:rPr>
                        <a:t>are</a:t>
                      </a:r>
                      <a:r>
                        <a:rPr sz="1400" b="0" i="0" spc="-65" dirty="0">
                          <a:solidFill>
                            <a:srgbClr val="222222"/>
                          </a:solidFill>
                          <a:latin typeface="Calibri" panose="020F0502020204030204" pitchFamily="34" charset="0"/>
                          <a:cs typeface="Calibri" panose="020F0502020204030204" pitchFamily="34" charset="0"/>
                        </a:rPr>
                        <a:t> </a:t>
                      </a:r>
                      <a:r>
                        <a:rPr sz="1400" b="0" i="0" spc="-10" dirty="0">
                          <a:solidFill>
                            <a:srgbClr val="222222"/>
                          </a:solidFill>
                          <a:latin typeface="Calibri" panose="020F0502020204030204" pitchFamily="34" charset="0"/>
                          <a:cs typeface="Calibri" panose="020F0502020204030204" pitchFamily="34" charset="0"/>
                        </a:rPr>
                        <a:t>independent </a:t>
                      </a:r>
                      <a:r>
                        <a:rPr sz="1400" b="0" i="0" dirty="0">
                          <a:solidFill>
                            <a:srgbClr val="222222"/>
                          </a:solidFill>
                          <a:latin typeface="Calibri" panose="020F0502020204030204" pitchFamily="34" charset="0"/>
                          <a:cs typeface="Calibri" panose="020F0502020204030204" pitchFamily="34" charset="0"/>
                        </a:rPr>
                        <a:t>simple</a:t>
                      </a:r>
                      <a:r>
                        <a:rPr sz="1400" b="0" i="0" spc="65" dirty="0">
                          <a:solidFill>
                            <a:srgbClr val="222222"/>
                          </a:solidFill>
                          <a:latin typeface="Calibri" panose="020F0502020204030204" pitchFamily="34" charset="0"/>
                          <a:cs typeface="Calibri" panose="020F0502020204030204" pitchFamily="34" charset="0"/>
                        </a:rPr>
                        <a:t> </a:t>
                      </a:r>
                      <a:r>
                        <a:rPr sz="1400" b="0" i="0" dirty="0">
                          <a:solidFill>
                            <a:srgbClr val="222222"/>
                          </a:solidFill>
                          <a:latin typeface="Calibri" panose="020F0502020204030204" pitchFamily="34" charset="0"/>
                          <a:cs typeface="Calibri" panose="020F0502020204030204" pitchFamily="34" charset="0"/>
                        </a:rPr>
                        <a:t>random</a:t>
                      </a:r>
                      <a:r>
                        <a:rPr sz="1400" b="0" i="0" spc="65" dirty="0">
                          <a:solidFill>
                            <a:srgbClr val="222222"/>
                          </a:solidFill>
                          <a:latin typeface="Calibri" panose="020F0502020204030204" pitchFamily="34" charset="0"/>
                          <a:cs typeface="Calibri" panose="020F0502020204030204" pitchFamily="34" charset="0"/>
                        </a:rPr>
                        <a:t> </a:t>
                      </a:r>
                      <a:r>
                        <a:rPr sz="1400" b="0" i="0" spc="-10" dirty="0">
                          <a:solidFill>
                            <a:srgbClr val="222222"/>
                          </a:solidFill>
                          <a:latin typeface="Calibri" panose="020F0502020204030204" pitchFamily="34" charset="0"/>
                          <a:cs typeface="Calibri" panose="020F0502020204030204" pitchFamily="34" charset="0"/>
                        </a:rPr>
                        <a:t>samples</a:t>
                      </a:r>
                      <a:endParaRPr sz="1400" b="0" i="0" dirty="0">
                        <a:latin typeface="Calibri" panose="020F0502020204030204" pitchFamily="34" charset="0"/>
                        <a:cs typeface="Calibri" panose="020F0502020204030204" pitchFamily="34" charset="0"/>
                      </a:endParaRPr>
                    </a:p>
                    <a:p>
                      <a:pPr marL="542290" indent="-335915">
                        <a:lnSpc>
                          <a:spcPct val="100000"/>
                        </a:lnSpc>
                        <a:spcBef>
                          <a:spcPts val="254"/>
                        </a:spcBef>
                        <a:buFont typeface="Microsoft Sans Serif"/>
                        <a:buChar char="●"/>
                        <a:tabLst>
                          <a:tab pos="542290" algn="l"/>
                        </a:tabLst>
                      </a:pPr>
                      <a:r>
                        <a:rPr sz="1400" b="0" i="0" dirty="0">
                          <a:solidFill>
                            <a:srgbClr val="222222"/>
                          </a:solidFill>
                          <a:latin typeface="Calibri" panose="020F0502020204030204" pitchFamily="34" charset="0"/>
                          <a:cs typeface="Calibri" panose="020F0502020204030204" pitchFamily="34" charset="0"/>
                        </a:rPr>
                        <a:t>Population</a:t>
                      </a:r>
                      <a:r>
                        <a:rPr sz="1400" b="0" i="0" spc="-20" dirty="0">
                          <a:solidFill>
                            <a:srgbClr val="222222"/>
                          </a:solidFill>
                          <a:latin typeface="Calibri" panose="020F0502020204030204" pitchFamily="34" charset="0"/>
                          <a:cs typeface="Calibri" panose="020F0502020204030204" pitchFamily="34" charset="0"/>
                        </a:rPr>
                        <a:t> </a:t>
                      </a:r>
                      <a:r>
                        <a:rPr sz="1400" b="0" i="0" spc="-10" dirty="0">
                          <a:solidFill>
                            <a:srgbClr val="222222"/>
                          </a:solidFill>
                          <a:latin typeface="Calibri" panose="020F0502020204030204" pitchFamily="34" charset="0"/>
                          <a:cs typeface="Calibri" panose="020F0502020204030204" pitchFamily="34" charset="0"/>
                        </a:rPr>
                        <a:t>variances</a:t>
                      </a:r>
                      <a:r>
                        <a:rPr sz="1400" b="0" i="0" spc="-20" dirty="0">
                          <a:solidFill>
                            <a:srgbClr val="222222"/>
                          </a:solidFill>
                          <a:latin typeface="Calibri" panose="020F0502020204030204" pitchFamily="34" charset="0"/>
                          <a:cs typeface="Calibri" panose="020F0502020204030204" pitchFamily="34" charset="0"/>
                        </a:rPr>
                        <a:t> </a:t>
                      </a:r>
                      <a:r>
                        <a:rPr sz="1400" b="0" i="0" dirty="0">
                          <a:solidFill>
                            <a:srgbClr val="222222"/>
                          </a:solidFill>
                          <a:latin typeface="Calibri" panose="020F0502020204030204" pitchFamily="34" charset="0"/>
                          <a:cs typeface="Calibri" panose="020F0502020204030204" pitchFamily="34" charset="0"/>
                        </a:rPr>
                        <a:t>are</a:t>
                      </a:r>
                      <a:r>
                        <a:rPr sz="1400" b="0" i="0" spc="-20" dirty="0">
                          <a:solidFill>
                            <a:srgbClr val="222222"/>
                          </a:solidFill>
                          <a:latin typeface="Calibri" panose="020F0502020204030204" pitchFamily="34" charset="0"/>
                          <a:cs typeface="Calibri" panose="020F0502020204030204" pitchFamily="34" charset="0"/>
                        </a:rPr>
                        <a:t> </a:t>
                      </a:r>
                      <a:r>
                        <a:rPr sz="1400" b="0" i="0" spc="-10" dirty="0">
                          <a:solidFill>
                            <a:srgbClr val="222222"/>
                          </a:solidFill>
                          <a:latin typeface="Calibri" panose="020F0502020204030204" pitchFamily="34" charset="0"/>
                          <a:cs typeface="Calibri" panose="020F0502020204030204" pitchFamily="34" charset="0"/>
                        </a:rPr>
                        <a:t>equal</a:t>
                      </a:r>
                      <a:endParaRPr sz="1400" b="0" i="0" dirty="0">
                        <a:latin typeface="Calibri" panose="020F0502020204030204" pitchFamily="34" charset="0"/>
                        <a:cs typeface="Calibri" panose="020F0502020204030204" pitchFamily="34" charset="0"/>
                      </a:endParaRPr>
                    </a:p>
                  </a:txBody>
                  <a:tcPr marL="0" marR="0" marT="46355" marB="0">
                    <a:lnL w="19050">
                      <a:solidFill>
                        <a:srgbClr val="3C78D8"/>
                      </a:solidFill>
                      <a:prstDash val="solid"/>
                    </a:lnL>
                    <a:lnR w="19050">
                      <a:solidFill>
                        <a:srgbClr val="3C78D8"/>
                      </a:solidFill>
                      <a:prstDash val="solid"/>
                    </a:lnR>
                    <a:lnT w="19050">
                      <a:solidFill>
                        <a:srgbClr val="3C78D8"/>
                      </a:solidFill>
                      <a:prstDash val="solid"/>
                    </a:lnT>
                    <a:lnB w="19050">
                      <a:solidFill>
                        <a:srgbClr val="3C78D8"/>
                      </a:solidFill>
                      <a:prstDash val="solid"/>
                    </a:lnB>
                  </a:tcPr>
                </a:tc>
                <a:tc>
                  <a:txBody>
                    <a:bodyPr/>
                    <a:lstStyle/>
                    <a:p>
                      <a:pPr marL="255904">
                        <a:lnSpc>
                          <a:spcPct val="100000"/>
                        </a:lnSpc>
                        <a:spcBef>
                          <a:spcPts val="620"/>
                        </a:spcBef>
                      </a:pPr>
                      <a:r>
                        <a:rPr sz="1400" b="0" i="0" spc="-85" dirty="0">
                          <a:latin typeface="Calibri" panose="020F0502020204030204" pitchFamily="34" charset="0"/>
                          <a:cs typeface="Calibri" panose="020F0502020204030204" pitchFamily="34" charset="0"/>
                        </a:rPr>
                        <a:t>F</a:t>
                      </a:r>
                      <a:r>
                        <a:rPr sz="1400" b="0" i="0" spc="-30" dirty="0">
                          <a:latin typeface="Calibri" panose="020F0502020204030204" pitchFamily="34" charset="0"/>
                          <a:cs typeface="Calibri" panose="020F0502020204030204" pitchFamily="34" charset="0"/>
                        </a:rPr>
                        <a:t> </a:t>
                      </a:r>
                      <a:r>
                        <a:rPr sz="1400" b="0" i="0" spc="-10" dirty="0">
                          <a:latin typeface="Calibri" panose="020F0502020204030204" pitchFamily="34" charset="0"/>
                          <a:cs typeface="Calibri" panose="020F0502020204030204" pitchFamily="34" charset="0"/>
                        </a:rPr>
                        <a:t>distribution</a:t>
                      </a:r>
                      <a:endParaRPr sz="1400" b="0" i="0" dirty="0">
                        <a:latin typeface="Calibri" panose="020F0502020204030204" pitchFamily="34" charset="0"/>
                        <a:cs typeface="Calibri" panose="020F0502020204030204" pitchFamily="34" charset="0"/>
                      </a:endParaRPr>
                    </a:p>
                    <a:p>
                      <a:pPr>
                        <a:lnSpc>
                          <a:spcPct val="100000"/>
                        </a:lnSpc>
                        <a:spcBef>
                          <a:spcPts val="65"/>
                        </a:spcBef>
                      </a:pPr>
                      <a:endParaRPr sz="1400" dirty="0">
                        <a:latin typeface="Times New Roman"/>
                        <a:cs typeface="Times New Roman"/>
                      </a:endParaRPr>
                    </a:p>
                    <a:p>
                      <a:pPr marL="398145" marR="137795" indent="-252729">
                        <a:lnSpc>
                          <a:spcPct val="100000"/>
                        </a:lnSpc>
                        <a:spcBef>
                          <a:spcPts val="5"/>
                        </a:spcBef>
                      </a:pPr>
                      <a:r>
                        <a:rPr sz="1400" b="0" i="0" dirty="0">
                          <a:solidFill>
                            <a:srgbClr val="222222"/>
                          </a:solidFill>
                          <a:latin typeface="Calibri" panose="020F0502020204030204" pitchFamily="34" charset="0"/>
                          <a:cs typeface="Calibri" panose="020F0502020204030204" pitchFamily="34" charset="0"/>
                        </a:rPr>
                        <a:t>(The</a:t>
                      </a:r>
                      <a:r>
                        <a:rPr sz="1400" b="0" i="0" spc="15" dirty="0">
                          <a:solidFill>
                            <a:srgbClr val="222222"/>
                          </a:solidFill>
                          <a:latin typeface="Calibri" panose="020F0502020204030204" pitchFamily="34" charset="0"/>
                          <a:cs typeface="Calibri" panose="020F0502020204030204" pitchFamily="34" charset="0"/>
                        </a:rPr>
                        <a:t> </a:t>
                      </a:r>
                      <a:r>
                        <a:rPr sz="1400" b="0" i="0" dirty="0">
                          <a:solidFill>
                            <a:srgbClr val="222222"/>
                          </a:solidFill>
                          <a:latin typeface="Calibri" panose="020F0502020204030204" pitchFamily="34" charset="0"/>
                          <a:cs typeface="Calibri" panose="020F0502020204030204" pitchFamily="34" charset="0"/>
                        </a:rPr>
                        <a:t>test</a:t>
                      </a:r>
                      <a:r>
                        <a:rPr sz="1400" b="0" i="0" spc="20" dirty="0">
                          <a:solidFill>
                            <a:srgbClr val="222222"/>
                          </a:solidFill>
                          <a:latin typeface="Calibri" panose="020F0502020204030204" pitchFamily="34" charset="0"/>
                          <a:cs typeface="Calibri" panose="020F0502020204030204" pitchFamily="34" charset="0"/>
                        </a:rPr>
                        <a:t> </a:t>
                      </a:r>
                      <a:r>
                        <a:rPr sz="1400" b="0" i="0" dirty="0">
                          <a:solidFill>
                            <a:srgbClr val="222222"/>
                          </a:solidFill>
                          <a:latin typeface="Calibri" panose="020F0502020204030204" pitchFamily="34" charset="0"/>
                          <a:cs typeface="Calibri" panose="020F0502020204030204" pitchFamily="34" charset="0"/>
                        </a:rPr>
                        <a:t>is</a:t>
                      </a:r>
                      <a:r>
                        <a:rPr sz="1400" b="0" i="0" spc="20" dirty="0">
                          <a:solidFill>
                            <a:srgbClr val="222222"/>
                          </a:solidFill>
                          <a:latin typeface="Calibri" panose="020F0502020204030204" pitchFamily="34" charset="0"/>
                          <a:cs typeface="Calibri" panose="020F0502020204030204" pitchFamily="34" charset="0"/>
                        </a:rPr>
                        <a:t> </a:t>
                      </a:r>
                      <a:r>
                        <a:rPr sz="1400" b="0" i="0" spc="-20" dirty="0">
                          <a:solidFill>
                            <a:srgbClr val="222222"/>
                          </a:solidFill>
                          <a:latin typeface="Calibri" panose="020F0502020204030204" pitchFamily="34" charset="0"/>
                          <a:cs typeface="Calibri" panose="020F0502020204030204" pitchFamily="34" charset="0"/>
                        </a:rPr>
                        <a:t>also </a:t>
                      </a:r>
                      <a:r>
                        <a:rPr sz="1400" b="0" i="0" dirty="0">
                          <a:solidFill>
                            <a:srgbClr val="222222"/>
                          </a:solidFill>
                          <a:latin typeface="Calibri" panose="020F0502020204030204" pitchFamily="34" charset="0"/>
                          <a:cs typeface="Calibri" panose="020F0502020204030204" pitchFamily="34" charset="0"/>
                        </a:rPr>
                        <a:t>known</a:t>
                      </a:r>
                      <a:r>
                        <a:rPr sz="1400" b="0" i="0" spc="160" dirty="0">
                          <a:solidFill>
                            <a:srgbClr val="222222"/>
                          </a:solidFill>
                          <a:latin typeface="Calibri" panose="020F0502020204030204" pitchFamily="34" charset="0"/>
                          <a:cs typeface="Calibri" panose="020F0502020204030204" pitchFamily="34" charset="0"/>
                        </a:rPr>
                        <a:t> </a:t>
                      </a:r>
                      <a:r>
                        <a:rPr sz="1400" b="0" i="0" spc="-35" dirty="0">
                          <a:solidFill>
                            <a:srgbClr val="222222"/>
                          </a:solidFill>
                          <a:latin typeface="Calibri" panose="020F0502020204030204" pitchFamily="34" charset="0"/>
                          <a:cs typeface="Calibri" panose="020F0502020204030204" pitchFamily="34" charset="0"/>
                        </a:rPr>
                        <a:t>as </a:t>
                      </a:r>
                      <a:r>
                        <a:rPr sz="1400" b="0" i="0" dirty="0">
                          <a:solidFill>
                            <a:srgbClr val="222222"/>
                          </a:solidFill>
                          <a:latin typeface="Calibri" panose="020F0502020204030204" pitchFamily="34" charset="0"/>
                          <a:cs typeface="Calibri" panose="020F0502020204030204" pitchFamily="34" charset="0"/>
                        </a:rPr>
                        <a:t>One-</a:t>
                      </a:r>
                      <a:r>
                        <a:rPr sz="1400" b="0" i="0" spc="-25" dirty="0">
                          <a:solidFill>
                            <a:srgbClr val="222222"/>
                          </a:solidFill>
                          <a:latin typeface="Calibri" panose="020F0502020204030204" pitchFamily="34" charset="0"/>
                          <a:cs typeface="Calibri" panose="020F0502020204030204" pitchFamily="34" charset="0"/>
                        </a:rPr>
                        <a:t>way</a:t>
                      </a:r>
                      <a:endParaRPr sz="1400" b="0" i="0" dirty="0">
                        <a:latin typeface="Calibri" panose="020F0502020204030204" pitchFamily="34" charset="0"/>
                        <a:cs typeface="Calibri" panose="020F0502020204030204" pitchFamily="34" charset="0"/>
                      </a:endParaRPr>
                    </a:p>
                    <a:p>
                      <a:pPr marL="156210">
                        <a:lnSpc>
                          <a:spcPct val="100000"/>
                        </a:lnSpc>
                      </a:pPr>
                      <a:r>
                        <a:rPr sz="1400" b="0" i="0" dirty="0">
                          <a:solidFill>
                            <a:srgbClr val="222222"/>
                          </a:solidFill>
                          <a:latin typeface="Calibri" panose="020F0502020204030204" pitchFamily="34" charset="0"/>
                          <a:cs typeface="Calibri" panose="020F0502020204030204" pitchFamily="34" charset="0"/>
                        </a:rPr>
                        <a:t>ANOVA</a:t>
                      </a:r>
                      <a:r>
                        <a:rPr sz="1400" b="0" i="0" spc="40" dirty="0">
                          <a:solidFill>
                            <a:srgbClr val="222222"/>
                          </a:solidFill>
                          <a:latin typeface="Calibri" panose="020F0502020204030204" pitchFamily="34" charset="0"/>
                          <a:cs typeface="Calibri" panose="020F0502020204030204" pitchFamily="34" charset="0"/>
                        </a:rPr>
                        <a:t> </a:t>
                      </a:r>
                      <a:r>
                        <a:rPr sz="1400" b="0" i="0" dirty="0">
                          <a:solidFill>
                            <a:srgbClr val="222222"/>
                          </a:solidFill>
                          <a:latin typeface="Calibri" panose="020F0502020204030204" pitchFamily="34" charset="0"/>
                          <a:cs typeface="Calibri" panose="020F0502020204030204" pitchFamily="34" charset="0"/>
                        </a:rPr>
                        <a:t>F-</a:t>
                      </a:r>
                      <a:r>
                        <a:rPr sz="1400" b="0" i="0" spc="-20" dirty="0">
                          <a:solidFill>
                            <a:srgbClr val="222222"/>
                          </a:solidFill>
                          <a:latin typeface="Calibri" panose="020F0502020204030204" pitchFamily="34" charset="0"/>
                          <a:cs typeface="Calibri" panose="020F0502020204030204" pitchFamily="34" charset="0"/>
                        </a:rPr>
                        <a:t>test)</a:t>
                      </a:r>
                      <a:endParaRPr sz="1400" b="0" i="0" dirty="0">
                        <a:latin typeface="Calibri" panose="020F0502020204030204" pitchFamily="34" charset="0"/>
                        <a:cs typeface="Calibri" panose="020F0502020204030204" pitchFamily="34" charset="0"/>
                      </a:endParaRPr>
                    </a:p>
                  </a:txBody>
                  <a:tcPr marL="0" marR="0" marT="78740" marB="0">
                    <a:lnL w="19050">
                      <a:solidFill>
                        <a:srgbClr val="3C78D8"/>
                      </a:solidFill>
                      <a:prstDash val="solid"/>
                    </a:lnL>
                    <a:lnR w="19050">
                      <a:solidFill>
                        <a:srgbClr val="3C78D8"/>
                      </a:solidFill>
                      <a:prstDash val="solid"/>
                    </a:lnR>
                    <a:lnT w="19050">
                      <a:solidFill>
                        <a:srgbClr val="3C78D8"/>
                      </a:solidFill>
                      <a:prstDash val="solid"/>
                    </a:lnT>
                    <a:lnB w="19050">
                      <a:solidFill>
                        <a:srgbClr val="3C78D8"/>
                      </a:solidFill>
                      <a:prstDash val="solid"/>
                    </a:lnB>
                  </a:tcPr>
                </a:tc>
                <a:extLst>
                  <a:ext uri="{0D108BD9-81ED-4DB2-BD59-A6C34878D82A}">
                    <a16:rowId xmlns:a16="http://schemas.microsoft.com/office/drawing/2014/main" val="10001"/>
                  </a:ext>
                </a:extLst>
              </a:tr>
            </a:tbl>
          </a:graphicData>
        </a:graphic>
      </p:graphicFrame>
      <p:sp>
        <p:nvSpPr>
          <p:cNvPr id="4" name="TextBox 3">
            <a:extLst>
              <a:ext uri="{FF2B5EF4-FFF2-40B4-BE49-F238E27FC236}">
                <a16:creationId xmlns:a16="http://schemas.microsoft.com/office/drawing/2014/main" id="{FCED2BB9-ACE8-879C-6710-E5747391ED02}"/>
              </a:ext>
            </a:extLst>
          </p:cNvPr>
          <p:cNvSpPr txBox="1"/>
          <p:nvPr/>
        </p:nvSpPr>
        <p:spPr>
          <a:xfrm>
            <a:off x="688070" y="527440"/>
            <a:ext cx="7315200" cy="461665"/>
          </a:xfrm>
          <a:prstGeom prst="rect">
            <a:avLst/>
          </a:prstGeom>
          <a:noFill/>
        </p:spPr>
        <p:txBody>
          <a:bodyPr wrap="square">
            <a:spAutoFit/>
          </a:bodyPr>
          <a:lstStyle/>
          <a:p>
            <a:pPr marL="12700">
              <a:spcBef>
                <a:spcPts val="100"/>
              </a:spcBef>
            </a:pPr>
            <a:r>
              <a:rPr lang="en-US" sz="2400" b="1" dirty="0">
                <a:effectLst/>
                <a:latin typeface="Calibri" panose="020F0502020204030204" pitchFamily="34" charset="0"/>
              </a:rPr>
              <a:t>Selecting the Appropriate Test</a:t>
            </a:r>
          </a:p>
        </p:txBody>
      </p:sp>
      <p:sp>
        <p:nvSpPr>
          <p:cNvPr id="6" name="TextBox 5">
            <a:extLst>
              <a:ext uri="{FF2B5EF4-FFF2-40B4-BE49-F238E27FC236}">
                <a16:creationId xmlns:a16="http://schemas.microsoft.com/office/drawing/2014/main" id="{078F601F-9937-20B9-D6BD-08ECD31D08C7}"/>
              </a:ext>
            </a:extLst>
          </p:cNvPr>
          <p:cNvSpPr txBox="1"/>
          <p:nvPr/>
        </p:nvSpPr>
        <p:spPr>
          <a:xfrm>
            <a:off x="688070" y="982920"/>
            <a:ext cx="13219316" cy="3373359"/>
          </a:xfrm>
          <a:prstGeom prst="rect">
            <a:avLst/>
          </a:prstGeom>
          <a:noFill/>
        </p:spPr>
        <p:txBody>
          <a:bodyPr wrap="square">
            <a:spAutoFit/>
          </a:bodyPr>
          <a:lstStyle/>
          <a:p>
            <a:pPr algn="l">
              <a:lnSpc>
                <a:spcPct val="150000"/>
              </a:lnSpc>
              <a:buNone/>
            </a:pPr>
            <a:r>
              <a:rPr lang="en-US" dirty="0">
                <a:effectLst/>
                <a:latin typeface="Calibri" panose="020F0502020204030204" pitchFamily="34" charset="0"/>
              </a:rPr>
              <a:t>We are comparing the mean time spent on the new landing page across three independent language groups (English, French, and Spanish).</a:t>
            </a:r>
          </a:p>
          <a:p>
            <a:pPr algn="l">
              <a:lnSpc>
                <a:spcPct val="150000"/>
              </a:lnSpc>
              <a:buNone/>
            </a:pPr>
            <a:r>
              <a:rPr lang="en-US" dirty="0">
                <a:effectLst/>
                <a:latin typeface="Calibri" panose="020F0502020204030204" pitchFamily="34" charset="0"/>
              </a:rPr>
              <a:t>The response variable (</a:t>
            </a:r>
            <a:r>
              <a:rPr lang="en-US" dirty="0" err="1">
                <a:effectLst/>
                <a:latin typeface="Calibri" panose="020F0502020204030204" pitchFamily="34" charset="0"/>
              </a:rPr>
              <a:t>time_spent_on_the_page</a:t>
            </a:r>
            <a:r>
              <a:rPr lang="en-US" dirty="0">
                <a:effectLst/>
                <a:latin typeface="Calibri" panose="020F0502020204030204" pitchFamily="34" charset="0"/>
              </a:rPr>
              <a:t>) is continuous, and the grouping variable (</a:t>
            </a:r>
            <a:r>
              <a:rPr lang="en-US" dirty="0" err="1">
                <a:effectLst/>
                <a:latin typeface="Calibri" panose="020F0502020204030204" pitchFamily="34" charset="0"/>
              </a:rPr>
              <a:t>language_preferred</a:t>
            </a:r>
            <a:r>
              <a:rPr lang="en-US" dirty="0">
                <a:effectLst/>
                <a:latin typeface="Calibri" panose="020F0502020204030204" pitchFamily="34" charset="0"/>
              </a:rPr>
              <a:t>) is categorical with more than two groups.</a:t>
            </a:r>
          </a:p>
          <a:p>
            <a:pPr algn="l">
              <a:lnSpc>
                <a:spcPct val="150000"/>
              </a:lnSpc>
              <a:buNone/>
            </a:pPr>
            <a:r>
              <a:rPr lang="en-US" dirty="0">
                <a:effectLst/>
                <a:latin typeface="Calibri" panose="020F0502020204030204" pitchFamily="34" charset="0"/>
              </a:rPr>
              <a:t>Therefore, the appropriate test is:</a:t>
            </a:r>
          </a:p>
          <a:p>
            <a:pPr algn="l">
              <a:lnSpc>
                <a:spcPct val="150000"/>
              </a:lnSpc>
              <a:buNone/>
            </a:pPr>
            <a:r>
              <a:rPr lang="en-US" dirty="0">
                <a:effectLst/>
                <a:latin typeface="Calibri" panose="020F0502020204030204" pitchFamily="34" charset="0"/>
              </a:rPr>
              <a:t>One-Way ANOVA (Analysis of Variance)</a:t>
            </a:r>
          </a:p>
          <a:p>
            <a:pPr algn="l">
              <a:lnSpc>
                <a:spcPct val="150000"/>
              </a:lnSpc>
              <a:buNone/>
            </a:pPr>
            <a:r>
              <a:rPr lang="en-US" dirty="0">
                <a:effectLst/>
                <a:latin typeface="Calibri" panose="020F0502020204030204" pitchFamily="34" charset="0"/>
              </a:rPr>
              <a:t>This test will help us determine whether there is a statistically significant difference in mean time spent across the different language groups.</a:t>
            </a:r>
          </a:p>
          <a:p>
            <a:pPr algn="l">
              <a:lnSpc>
                <a:spcPct val="150000"/>
              </a:lnSpc>
            </a:pPr>
            <a:r>
              <a:rPr lang="en-US" dirty="0">
                <a:effectLst/>
                <a:latin typeface="Calibri" panose="020F0502020204030204" pitchFamily="34" charset="0"/>
              </a:rPr>
              <a:t>We will proceed to check the assumptions of ANOVA (normality and equal variance) before conducting the test.</a:t>
            </a:r>
          </a:p>
        </p:txBody>
      </p:sp>
    </p:spTree>
    <p:extLst>
      <p:ext uri="{BB962C8B-B14F-4D97-AF65-F5344CB8AC3E}">
        <p14:creationId xmlns:p14="http://schemas.microsoft.com/office/powerpoint/2010/main" val="711782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CB83BA-7759-3475-0BBC-451F33A03990}"/>
              </a:ext>
            </a:extLst>
          </p:cNvPr>
          <p:cNvSpPr txBox="1"/>
          <p:nvPr/>
        </p:nvSpPr>
        <p:spPr>
          <a:xfrm>
            <a:off x="419991" y="3484750"/>
            <a:ext cx="6475219" cy="1295868"/>
          </a:xfrm>
          <a:prstGeom prst="rect">
            <a:avLst/>
          </a:prstGeom>
          <a:noFill/>
        </p:spPr>
        <p:txBody>
          <a:bodyPr wrap="square">
            <a:spAutoFit/>
          </a:bodyPr>
          <a:lstStyle/>
          <a:p>
            <a:pPr>
              <a:lnSpc>
                <a:spcPct val="150000"/>
              </a:lnSpc>
            </a:pPr>
            <a:r>
              <a:rPr lang="en-US" dirty="0">
                <a:effectLst/>
                <a:latin typeface="Calibri" panose="020F0502020204030204" pitchFamily="34" charset="0"/>
              </a:rPr>
              <a:t>I applied the Shapiro-Wilk test to assess whether the ”</a:t>
            </a:r>
            <a:r>
              <a:rPr lang="en-US" dirty="0" err="1"/>
              <a:t>time_spent_on_the_page</a:t>
            </a:r>
            <a:r>
              <a:rPr lang="en-US" dirty="0"/>
              <a:t>”</a:t>
            </a:r>
            <a:r>
              <a:rPr lang="en-US" dirty="0">
                <a:effectLst/>
                <a:latin typeface="Calibri" panose="020F0502020204030204" pitchFamily="34" charset="0"/>
              </a:rPr>
              <a:t> variable is normally distributed within each language group</a:t>
            </a:r>
            <a:endParaRPr lang="en-AE" dirty="0"/>
          </a:p>
        </p:txBody>
      </p:sp>
      <p:sp>
        <p:nvSpPr>
          <p:cNvPr id="7" name="TextBox 6">
            <a:extLst>
              <a:ext uri="{FF2B5EF4-FFF2-40B4-BE49-F238E27FC236}">
                <a16:creationId xmlns:a16="http://schemas.microsoft.com/office/drawing/2014/main" id="{0015EC71-DE83-7F32-B0E9-9A286968A518}"/>
              </a:ext>
            </a:extLst>
          </p:cNvPr>
          <p:cNvSpPr txBox="1"/>
          <p:nvPr/>
        </p:nvSpPr>
        <p:spPr>
          <a:xfrm>
            <a:off x="3657600" y="243874"/>
            <a:ext cx="7315200" cy="523220"/>
          </a:xfrm>
          <a:prstGeom prst="rect">
            <a:avLst/>
          </a:prstGeom>
          <a:noFill/>
        </p:spPr>
        <p:txBody>
          <a:bodyPr wrap="square">
            <a:spAutoFit/>
          </a:bodyPr>
          <a:lstStyle/>
          <a:p>
            <a:pPr algn="ctr"/>
            <a:r>
              <a:rPr lang="en-US" sz="2800" b="1" i="0" dirty="0">
                <a:effectLst/>
                <a:latin typeface="Calibri" panose="020F0502020204030204" pitchFamily="34" charset="0"/>
                <a:cs typeface="Calibri" panose="020F0502020204030204" pitchFamily="34" charset="0"/>
              </a:rPr>
              <a:t>Check Assumptions</a:t>
            </a:r>
          </a:p>
        </p:txBody>
      </p:sp>
      <p:graphicFrame>
        <p:nvGraphicFramePr>
          <p:cNvPr id="8" name="Table 7">
            <a:extLst>
              <a:ext uri="{FF2B5EF4-FFF2-40B4-BE49-F238E27FC236}">
                <a16:creationId xmlns:a16="http://schemas.microsoft.com/office/drawing/2014/main" id="{DF2106AE-7A9A-239B-BE9A-CB8F66A6F736}"/>
              </a:ext>
            </a:extLst>
          </p:cNvPr>
          <p:cNvGraphicFramePr>
            <a:graphicFrameLocks noGrp="1"/>
          </p:cNvGraphicFramePr>
          <p:nvPr>
            <p:extLst>
              <p:ext uri="{D42A27DB-BD31-4B8C-83A1-F6EECF244321}">
                <p14:modId xmlns:p14="http://schemas.microsoft.com/office/powerpoint/2010/main" val="101470019"/>
              </p:ext>
            </p:extLst>
          </p:nvPr>
        </p:nvGraphicFramePr>
        <p:xfrm>
          <a:off x="419990" y="4996641"/>
          <a:ext cx="6475224" cy="1463040"/>
        </p:xfrm>
        <a:graphic>
          <a:graphicData uri="http://schemas.openxmlformats.org/drawingml/2006/table">
            <a:tbl>
              <a:tblPr>
                <a:tableStyleId>{775DCB02-9BB8-47FD-8907-85C794F793BA}</a:tableStyleId>
              </a:tblPr>
              <a:tblGrid>
                <a:gridCol w="2158408">
                  <a:extLst>
                    <a:ext uri="{9D8B030D-6E8A-4147-A177-3AD203B41FA5}">
                      <a16:colId xmlns:a16="http://schemas.microsoft.com/office/drawing/2014/main" val="667700012"/>
                    </a:ext>
                  </a:extLst>
                </a:gridCol>
                <a:gridCol w="2158408">
                  <a:extLst>
                    <a:ext uri="{9D8B030D-6E8A-4147-A177-3AD203B41FA5}">
                      <a16:colId xmlns:a16="http://schemas.microsoft.com/office/drawing/2014/main" val="2267966034"/>
                    </a:ext>
                  </a:extLst>
                </a:gridCol>
                <a:gridCol w="2158408">
                  <a:extLst>
                    <a:ext uri="{9D8B030D-6E8A-4147-A177-3AD203B41FA5}">
                      <a16:colId xmlns:a16="http://schemas.microsoft.com/office/drawing/2014/main" val="2800787214"/>
                    </a:ext>
                  </a:extLst>
                </a:gridCol>
              </a:tblGrid>
              <a:tr h="365760">
                <a:tc>
                  <a:txBody>
                    <a:bodyPr/>
                    <a:lstStyle/>
                    <a:p>
                      <a:pPr fontAlgn="ctr"/>
                      <a:r>
                        <a:rPr lang="en-US" sz="1800" b="1">
                          <a:effectLst/>
                        </a:rPr>
                        <a:t>Language</a:t>
                      </a:r>
                    </a:p>
                  </a:txBody>
                  <a:tcPr anchor="ctr"/>
                </a:tc>
                <a:tc>
                  <a:txBody>
                    <a:bodyPr/>
                    <a:lstStyle/>
                    <a:p>
                      <a:pPr fontAlgn="ctr"/>
                      <a:r>
                        <a:rPr lang="en-US" sz="1800" b="1">
                          <a:effectLst/>
                        </a:rPr>
                        <a:t>p-value</a:t>
                      </a:r>
                    </a:p>
                  </a:txBody>
                  <a:tcPr anchor="ctr"/>
                </a:tc>
                <a:tc>
                  <a:txBody>
                    <a:bodyPr/>
                    <a:lstStyle/>
                    <a:p>
                      <a:pPr fontAlgn="ctr"/>
                      <a:r>
                        <a:rPr lang="en-US" sz="1800" b="1">
                          <a:effectLst/>
                        </a:rPr>
                        <a:t>Result</a:t>
                      </a:r>
                    </a:p>
                  </a:txBody>
                  <a:tcPr anchor="ctr"/>
                </a:tc>
                <a:extLst>
                  <a:ext uri="{0D108BD9-81ED-4DB2-BD59-A6C34878D82A}">
                    <a16:rowId xmlns:a16="http://schemas.microsoft.com/office/drawing/2014/main" val="2312221219"/>
                  </a:ext>
                </a:extLst>
              </a:tr>
              <a:tr h="365760">
                <a:tc>
                  <a:txBody>
                    <a:bodyPr/>
                    <a:lstStyle/>
                    <a:p>
                      <a:pPr fontAlgn="ctr"/>
                      <a:r>
                        <a:rPr lang="en-US" sz="1800">
                          <a:effectLst/>
                        </a:rPr>
                        <a:t>English</a:t>
                      </a:r>
                    </a:p>
                  </a:txBody>
                  <a:tcPr anchor="ctr"/>
                </a:tc>
                <a:tc>
                  <a:txBody>
                    <a:bodyPr/>
                    <a:lstStyle/>
                    <a:p>
                      <a:pPr fontAlgn="ctr"/>
                      <a:r>
                        <a:rPr lang="en-AE" sz="1800">
                          <a:effectLst/>
                        </a:rPr>
                        <a:t>0.886</a:t>
                      </a:r>
                    </a:p>
                  </a:txBody>
                  <a:tcPr anchor="ctr"/>
                </a:tc>
                <a:tc>
                  <a:txBody>
                    <a:bodyPr/>
                    <a:lstStyle/>
                    <a:p>
                      <a:pPr fontAlgn="ctr"/>
                      <a:r>
                        <a:rPr lang="en-US" sz="1800" dirty="0">
                          <a:effectLst/>
                        </a:rPr>
                        <a:t>Normal</a:t>
                      </a:r>
                    </a:p>
                  </a:txBody>
                  <a:tcPr anchor="ctr"/>
                </a:tc>
                <a:extLst>
                  <a:ext uri="{0D108BD9-81ED-4DB2-BD59-A6C34878D82A}">
                    <a16:rowId xmlns:a16="http://schemas.microsoft.com/office/drawing/2014/main" val="1299723578"/>
                  </a:ext>
                </a:extLst>
              </a:tr>
              <a:tr h="365760">
                <a:tc>
                  <a:txBody>
                    <a:bodyPr/>
                    <a:lstStyle/>
                    <a:p>
                      <a:pPr fontAlgn="ctr"/>
                      <a:r>
                        <a:rPr lang="en-US" sz="1800" dirty="0">
                          <a:effectLst/>
                        </a:rPr>
                        <a:t>French</a:t>
                      </a:r>
                    </a:p>
                  </a:txBody>
                  <a:tcPr anchor="ctr"/>
                </a:tc>
                <a:tc>
                  <a:txBody>
                    <a:bodyPr/>
                    <a:lstStyle/>
                    <a:p>
                      <a:pPr fontAlgn="ctr"/>
                      <a:r>
                        <a:rPr lang="en-AE" sz="1800">
                          <a:effectLst/>
                        </a:rPr>
                        <a:t>0.321</a:t>
                      </a:r>
                    </a:p>
                  </a:txBody>
                  <a:tcPr anchor="ctr"/>
                </a:tc>
                <a:tc>
                  <a:txBody>
                    <a:bodyPr/>
                    <a:lstStyle/>
                    <a:p>
                      <a:pPr fontAlgn="ctr"/>
                      <a:r>
                        <a:rPr lang="en-US" sz="1800">
                          <a:effectLst/>
                        </a:rPr>
                        <a:t>Normal</a:t>
                      </a:r>
                    </a:p>
                  </a:txBody>
                  <a:tcPr anchor="ctr"/>
                </a:tc>
                <a:extLst>
                  <a:ext uri="{0D108BD9-81ED-4DB2-BD59-A6C34878D82A}">
                    <a16:rowId xmlns:a16="http://schemas.microsoft.com/office/drawing/2014/main" val="4254060893"/>
                  </a:ext>
                </a:extLst>
              </a:tr>
              <a:tr h="365760">
                <a:tc>
                  <a:txBody>
                    <a:bodyPr/>
                    <a:lstStyle/>
                    <a:p>
                      <a:pPr fontAlgn="ctr"/>
                      <a:r>
                        <a:rPr lang="en-US" sz="1800" dirty="0">
                          <a:effectLst/>
                        </a:rPr>
                        <a:t>Spanish</a:t>
                      </a:r>
                    </a:p>
                  </a:txBody>
                  <a:tcPr anchor="ctr"/>
                </a:tc>
                <a:tc>
                  <a:txBody>
                    <a:bodyPr/>
                    <a:lstStyle/>
                    <a:p>
                      <a:pPr fontAlgn="ctr"/>
                      <a:r>
                        <a:rPr lang="en-AE" sz="1800">
                          <a:effectLst/>
                        </a:rPr>
                        <a:t>0.090</a:t>
                      </a:r>
                    </a:p>
                  </a:txBody>
                  <a:tcPr anchor="ctr"/>
                </a:tc>
                <a:tc>
                  <a:txBody>
                    <a:bodyPr/>
                    <a:lstStyle/>
                    <a:p>
                      <a:pPr fontAlgn="ctr"/>
                      <a:r>
                        <a:rPr lang="en-US" sz="1800" dirty="0">
                          <a:effectLst/>
                        </a:rPr>
                        <a:t>Normal</a:t>
                      </a:r>
                    </a:p>
                  </a:txBody>
                  <a:tcPr anchor="ctr"/>
                </a:tc>
                <a:extLst>
                  <a:ext uri="{0D108BD9-81ED-4DB2-BD59-A6C34878D82A}">
                    <a16:rowId xmlns:a16="http://schemas.microsoft.com/office/drawing/2014/main" val="4052527123"/>
                  </a:ext>
                </a:extLst>
              </a:tr>
            </a:tbl>
          </a:graphicData>
        </a:graphic>
      </p:graphicFrame>
      <p:sp>
        <p:nvSpPr>
          <p:cNvPr id="11" name="TextBox 10">
            <a:extLst>
              <a:ext uri="{FF2B5EF4-FFF2-40B4-BE49-F238E27FC236}">
                <a16:creationId xmlns:a16="http://schemas.microsoft.com/office/drawing/2014/main" id="{793C9F40-4A14-634D-722C-F16C76DC32DE}"/>
              </a:ext>
            </a:extLst>
          </p:cNvPr>
          <p:cNvSpPr txBox="1"/>
          <p:nvPr/>
        </p:nvSpPr>
        <p:spPr>
          <a:xfrm>
            <a:off x="419991" y="6928178"/>
            <a:ext cx="6475218" cy="880369"/>
          </a:xfrm>
          <a:prstGeom prst="rect">
            <a:avLst/>
          </a:prstGeom>
          <a:noFill/>
        </p:spPr>
        <p:txBody>
          <a:bodyPr wrap="square">
            <a:spAutoFit/>
          </a:bodyPr>
          <a:lstStyle/>
          <a:p>
            <a:pPr>
              <a:lnSpc>
                <a:spcPct val="150000"/>
              </a:lnSpc>
            </a:pPr>
            <a:r>
              <a:rPr lang="en-US" b="0" i="1" dirty="0">
                <a:effectLst/>
                <a:latin typeface="Calibri" panose="020F0502020204030204" pitchFamily="34" charset="0"/>
                <a:cs typeface="Calibri" panose="020F0502020204030204" pitchFamily="34" charset="0"/>
              </a:rPr>
              <a:t>All p-values are greater than 0.05, so the normality assumption for ANOVA is satisfied.</a:t>
            </a:r>
            <a:endParaRPr lang="en-AE" i="1" dirty="0">
              <a:latin typeface="Calibri" panose="020F0502020204030204" pitchFamily="34" charset="0"/>
              <a:cs typeface="Calibri" panose="020F0502020204030204" pitchFamily="34" charset="0"/>
            </a:endParaRPr>
          </a:p>
        </p:txBody>
      </p:sp>
      <p:cxnSp>
        <p:nvCxnSpPr>
          <p:cNvPr id="13" name="Straight Connector 12">
            <a:extLst>
              <a:ext uri="{FF2B5EF4-FFF2-40B4-BE49-F238E27FC236}">
                <a16:creationId xmlns:a16="http://schemas.microsoft.com/office/drawing/2014/main" id="{3361B99B-1058-820C-90D4-533123AD8067}"/>
              </a:ext>
            </a:extLst>
          </p:cNvPr>
          <p:cNvCxnSpPr>
            <a:stCxn id="7" idx="2"/>
          </p:cNvCxnSpPr>
          <p:nvPr/>
        </p:nvCxnSpPr>
        <p:spPr>
          <a:xfrm>
            <a:off x="7315200" y="767094"/>
            <a:ext cx="0" cy="6601269"/>
          </a:xfrm>
          <a:prstGeom prst="line">
            <a:avLst/>
          </a:prstGeom>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6C1B9FEB-F19C-FEFC-A11D-296AC3DF8C93}"/>
              </a:ext>
            </a:extLst>
          </p:cNvPr>
          <p:cNvSpPr txBox="1"/>
          <p:nvPr/>
        </p:nvSpPr>
        <p:spPr>
          <a:xfrm>
            <a:off x="7937204" y="3373337"/>
            <a:ext cx="6071195" cy="880369"/>
          </a:xfrm>
          <a:prstGeom prst="rect">
            <a:avLst/>
          </a:prstGeom>
          <a:noFill/>
        </p:spPr>
        <p:txBody>
          <a:bodyPr wrap="square">
            <a:spAutoFit/>
          </a:bodyPr>
          <a:lstStyle/>
          <a:p>
            <a:pPr algn="l">
              <a:lnSpc>
                <a:spcPct val="150000"/>
              </a:lnSpc>
            </a:pPr>
            <a:r>
              <a:rPr lang="en-US" dirty="0">
                <a:effectLst/>
                <a:latin typeface="Calibri" panose="020F0502020204030204" pitchFamily="34" charset="0"/>
              </a:rPr>
              <a:t>The next step is to use Levene’s test to check the second key ANOVA assumption: equal variances across groups.</a:t>
            </a:r>
          </a:p>
        </p:txBody>
      </p:sp>
      <p:sp>
        <p:nvSpPr>
          <p:cNvPr id="17" name="TextBox 16">
            <a:extLst>
              <a:ext uri="{FF2B5EF4-FFF2-40B4-BE49-F238E27FC236}">
                <a16:creationId xmlns:a16="http://schemas.microsoft.com/office/drawing/2014/main" id="{540B4FE1-4E2C-CD50-5438-0B62BA7A5C77}"/>
              </a:ext>
            </a:extLst>
          </p:cNvPr>
          <p:cNvSpPr txBox="1"/>
          <p:nvPr/>
        </p:nvSpPr>
        <p:spPr>
          <a:xfrm>
            <a:off x="7937204" y="4352355"/>
            <a:ext cx="6071191" cy="3788858"/>
          </a:xfrm>
          <a:prstGeom prst="rect">
            <a:avLst/>
          </a:prstGeom>
          <a:noFill/>
        </p:spPr>
        <p:txBody>
          <a:bodyPr wrap="square">
            <a:spAutoFit/>
          </a:bodyPr>
          <a:lstStyle/>
          <a:p>
            <a:pPr algn="l">
              <a:lnSpc>
                <a:spcPct val="150000"/>
              </a:lnSpc>
              <a:buNone/>
            </a:pPr>
            <a:r>
              <a:rPr lang="en-US" dirty="0">
                <a:effectLst/>
                <a:latin typeface="Calibri" panose="020F0502020204030204" pitchFamily="34" charset="0"/>
              </a:rPr>
              <a:t>Levene’s Test was used to assess the assumption of homogeneity of variances across language groups.</a:t>
            </a:r>
          </a:p>
          <a:p>
            <a:pPr algn="l">
              <a:lnSpc>
                <a:spcPct val="150000"/>
              </a:lnSpc>
              <a:buNone/>
            </a:pPr>
            <a:r>
              <a:rPr lang="en-US" dirty="0">
                <a:effectLst/>
                <a:latin typeface="Calibri" panose="020F0502020204030204" pitchFamily="34" charset="0"/>
              </a:rPr>
              <a:t>p-value = 0.467</a:t>
            </a:r>
          </a:p>
          <a:p>
            <a:pPr algn="l">
              <a:lnSpc>
                <a:spcPct val="150000"/>
              </a:lnSpc>
            </a:pPr>
            <a:endParaRPr lang="en-US" dirty="0">
              <a:effectLst/>
              <a:latin typeface="Calibri" panose="020F0502020204030204" pitchFamily="34" charset="0"/>
            </a:endParaRPr>
          </a:p>
          <a:p>
            <a:pPr algn="l">
              <a:lnSpc>
                <a:spcPct val="150000"/>
              </a:lnSpc>
            </a:pPr>
            <a:endParaRPr lang="en-US" dirty="0">
              <a:latin typeface="Calibri" panose="020F0502020204030204" pitchFamily="34" charset="0"/>
            </a:endParaRPr>
          </a:p>
          <a:p>
            <a:pPr algn="l">
              <a:lnSpc>
                <a:spcPct val="150000"/>
              </a:lnSpc>
            </a:pPr>
            <a:endParaRPr lang="en-US" dirty="0">
              <a:effectLst/>
              <a:latin typeface="Calibri" panose="020F0502020204030204" pitchFamily="34" charset="0"/>
            </a:endParaRPr>
          </a:p>
          <a:p>
            <a:pPr algn="l">
              <a:lnSpc>
                <a:spcPct val="150000"/>
              </a:lnSpc>
            </a:pPr>
            <a:r>
              <a:rPr lang="en-US" dirty="0">
                <a:effectLst/>
                <a:latin typeface="Calibri" panose="020F0502020204030204" pitchFamily="34" charset="0"/>
              </a:rPr>
              <a:t>Since the p-value is greater than 0.05, we conclude that the variances are equal. The assumption of equal variance is satisfied.</a:t>
            </a:r>
          </a:p>
        </p:txBody>
      </p:sp>
      <p:sp>
        <p:nvSpPr>
          <p:cNvPr id="19" name="TextBox 18">
            <a:extLst>
              <a:ext uri="{FF2B5EF4-FFF2-40B4-BE49-F238E27FC236}">
                <a16:creationId xmlns:a16="http://schemas.microsoft.com/office/drawing/2014/main" id="{B7FCEA04-0192-1A5F-730A-0BAF6E0B90A8}"/>
              </a:ext>
            </a:extLst>
          </p:cNvPr>
          <p:cNvSpPr txBox="1"/>
          <p:nvPr/>
        </p:nvSpPr>
        <p:spPr>
          <a:xfrm>
            <a:off x="1881961" y="767094"/>
            <a:ext cx="2232833" cy="954107"/>
          </a:xfrm>
          <a:prstGeom prst="rect">
            <a:avLst/>
          </a:prstGeom>
          <a:noFill/>
        </p:spPr>
        <p:txBody>
          <a:bodyPr wrap="square">
            <a:spAutoFit/>
          </a:bodyPr>
          <a:lstStyle/>
          <a:p>
            <a:pPr algn="ctr"/>
            <a:r>
              <a:rPr lang="en-US" sz="2800" b="1" dirty="0">
                <a:effectLst/>
                <a:latin typeface="Calibri" panose="020F0502020204030204" pitchFamily="34" charset="0"/>
              </a:rPr>
              <a:t>Shapiro-Wilk test </a:t>
            </a:r>
            <a:endParaRPr lang="en-AE" sz="2800" b="1" dirty="0"/>
          </a:p>
        </p:txBody>
      </p:sp>
      <p:sp>
        <p:nvSpPr>
          <p:cNvPr id="20" name="TextBox 19">
            <a:extLst>
              <a:ext uri="{FF2B5EF4-FFF2-40B4-BE49-F238E27FC236}">
                <a16:creationId xmlns:a16="http://schemas.microsoft.com/office/drawing/2014/main" id="{5DA88393-515C-5F77-404A-124D66D0FD8C}"/>
              </a:ext>
            </a:extLst>
          </p:cNvPr>
          <p:cNvSpPr txBox="1"/>
          <p:nvPr/>
        </p:nvSpPr>
        <p:spPr>
          <a:xfrm>
            <a:off x="9856382" y="767094"/>
            <a:ext cx="2232833" cy="523220"/>
          </a:xfrm>
          <a:prstGeom prst="rect">
            <a:avLst/>
          </a:prstGeom>
          <a:noFill/>
        </p:spPr>
        <p:txBody>
          <a:bodyPr wrap="square">
            <a:spAutoFit/>
          </a:bodyPr>
          <a:lstStyle/>
          <a:p>
            <a:pPr algn="ctr"/>
            <a:r>
              <a:rPr lang="en-US" sz="2800" b="1" dirty="0">
                <a:latin typeface="Calibri" panose="020F0502020204030204" pitchFamily="34" charset="0"/>
              </a:rPr>
              <a:t>Levene’s</a:t>
            </a:r>
            <a:r>
              <a:rPr lang="en-US" sz="2800" b="1" dirty="0">
                <a:effectLst/>
                <a:latin typeface="Calibri" panose="020F0502020204030204" pitchFamily="34" charset="0"/>
              </a:rPr>
              <a:t> test </a:t>
            </a:r>
            <a:endParaRPr lang="en-AE" sz="2800" b="1" dirty="0"/>
          </a:p>
        </p:txBody>
      </p:sp>
      <p:sp>
        <p:nvSpPr>
          <p:cNvPr id="22" name="TextBox 21">
            <a:extLst>
              <a:ext uri="{FF2B5EF4-FFF2-40B4-BE49-F238E27FC236}">
                <a16:creationId xmlns:a16="http://schemas.microsoft.com/office/drawing/2014/main" id="{6FC5DFB8-21E8-57BC-29AE-462E4F707CC1}"/>
              </a:ext>
            </a:extLst>
          </p:cNvPr>
          <p:cNvSpPr txBox="1"/>
          <p:nvPr/>
        </p:nvSpPr>
        <p:spPr>
          <a:xfrm>
            <a:off x="7937204" y="1563322"/>
            <a:ext cx="6071183" cy="1711366"/>
          </a:xfrm>
          <a:prstGeom prst="rect">
            <a:avLst/>
          </a:prstGeom>
          <a:noFill/>
        </p:spPr>
        <p:txBody>
          <a:bodyPr wrap="square">
            <a:spAutoFit/>
          </a:bodyPr>
          <a:lstStyle/>
          <a:p>
            <a:pPr algn="l" fontAlgn="auto">
              <a:lnSpc>
                <a:spcPct val="150000"/>
              </a:lnSpc>
              <a:spcBef>
                <a:spcPts val="900"/>
              </a:spcBef>
              <a:spcAft>
                <a:spcPts val="900"/>
              </a:spcAft>
              <a:buNone/>
            </a:pPr>
            <a:r>
              <a:rPr lang="en-US" sz="1800" b="0" i="1" dirty="0">
                <a:solidFill>
                  <a:srgbClr val="000000"/>
                </a:solidFill>
                <a:effectLst/>
                <a:latin typeface="Calibri" panose="020F0502020204030204" pitchFamily="34" charset="0"/>
                <a:cs typeface="Calibri" panose="020F0502020204030204" pitchFamily="34" charset="0"/>
              </a:rPr>
              <a:t>“Levene's test is applied to the different groups to validate the common variance assumption. It checks whether different samples are drawn from a population with a common variance.”</a:t>
            </a:r>
          </a:p>
        </p:txBody>
      </p:sp>
      <p:sp>
        <p:nvSpPr>
          <p:cNvPr id="24" name="TextBox 23">
            <a:extLst>
              <a:ext uri="{FF2B5EF4-FFF2-40B4-BE49-F238E27FC236}">
                <a16:creationId xmlns:a16="http://schemas.microsoft.com/office/drawing/2014/main" id="{BCE6DD03-A801-B7D4-6EC0-3E4AA935494D}"/>
              </a:ext>
            </a:extLst>
          </p:cNvPr>
          <p:cNvSpPr txBox="1"/>
          <p:nvPr/>
        </p:nvSpPr>
        <p:spPr>
          <a:xfrm>
            <a:off x="457194" y="1721201"/>
            <a:ext cx="6438015" cy="1711366"/>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AE" altLang="en-AE" sz="1800" b="0" i="1" u="none" strike="noStrike" cap="none" normalizeH="0" baseline="0" dirty="0">
                <a:ln>
                  <a:noFill/>
                </a:ln>
                <a:solidFill>
                  <a:srgbClr val="000000"/>
                </a:solidFill>
                <a:effectLst/>
                <a:latin typeface="Calibri" panose="020F0502020204030204" pitchFamily="34" charset="0"/>
                <a:cs typeface="Calibri" panose="020F0502020204030204" pitchFamily="34" charset="0"/>
              </a:rPr>
              <a:t>“</a:t>
            </a:r>
            <a:r>
              <a:rPr kumimoji="0" lang="en-US" altLang="en-AE" sz="1800" b="0" i="1" u="none" strike="noStrike" cap="none" normalizeH="0" baseline="0" dirty="0">
                <a:ln>
                  <a:noFill/>
                </a:ln>
                <a:solidFill>
                  <a:srgbClr val="000000"/>
                </a:solidFill>
                <a:effectLst/>
                <a:latin typeface="Calibri" panose="020F0502020204030204" pitchFamily="34" charset="0"/>
                <a:cs typeface="Calibri" panose="020F0502020204030204" pitchFamily="34" charset="0"/>
              </a:rPr>
              <a:t>Shapiro-Wilk’s test is applied to the response variable to validate the normality assumption</a:t>
            </a:r>
            <a:r>
              <a:rPr kumimoji="0" lang="en-AE" altLang="en-AE" sz="1800" b="0" i="1" u="none" strike="noStrike" cap="none" normalizeH="0" baseline="0" dirty="0">
                <a:ln>
                  <a:noFill/>
                </a:ln>
                <a:solidFill>
                  <a:srgbClr val="000000"/>
                </a:solidFill>
                <a:effectLst/>
                <a:latin typeface="Calibri" panose="020F0502020204030204" pitchFamily="34" charset="0"/>
                <a:cs typeface="Calibri" panose="020F0502020204030204" pitchFamily="34" charset="0"/>
              </a:rPr>
              <a:t>. The Shapiro-Wilk test examines if the population from which the sample is drawn follows a normal distribution or not.”</a:t>
            </a:r>
            <a:endParaRPr kumimoji="0" lang="en-AE" altLang="en-AE" sz="800" b="0" i="1"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9628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3" name="Text 0"/>
          <p:cNvSpPr/>
          <p:nvPr/>
        </p:nvSpPr>
        <p:spPr>
          <a:xfrm>
            <a:off x="2300585" y="228958"/>
            <a:ext cx="10029229" cy="1256109"/>
          </a:xfrm>
          <a:prstGeom prst="rect">
            <a:avLst/>
          </a:prstGeom>
          <a:noFill/>
          <a:ln/>
        </p:spPr>
        <p:txBody>
          <a:bodyPr wrap="square" lIns="0" tIns="0" rIns="0" bIns="0" rtlCol="0" anchor="t"/>
          <a:lstStyle/>
          <a:p>
            <a:pPr marL="0" indent="0" algn="ctr">
              <a:lnSpc>
                <a:spcPts val="4900"/>
              </a:lnSpc>
              <a:buNone/>
            </a:pPr>
            <a:r>
              <a:rPr lang="en-US" sz="3950" b="1" dirty="0">
                <a:solidFill>
                  <a:srgbClr val="1F1E1E"/>
                </a:solidFill>
                <a:latin typeface="Calibri" panose="020F0502020204030204" pitchFamily="34" charset="0"/>
                <a:ea typeface="Noto Sans Semi Bold" pitchFamily="34" charset="-122"/>
                <a:cs typeface="Calibri" panose="020F0502020204030204" pitchFamily="34" charset="0"/>
              </a:rPr>
              <a:t>Time Spent by Language Analysis Conclusion</a:t>
            </a:r>
            <a:endParaRPr lang="en-US" sz="3950" b="1" dirty="0">
              <a:latin typeface="Calibri" panose="020F0502020204030204" pitchFamily="34" charset="0"/>
            </a:endParaRPr>
          </a:p>
        </p:txBody>
      </p:sp>
      <p:sp>
        <p:nvSpPr>
          <p:cNvPr id="4" name="Shape 1"/>
          <p:cNvSpPr/>
          <p:nvPr/>
        </p:nvSpPr>
        <p:spPr>
          <a:xfrm>
            <a:off x="6267926" y="2173367"/>
            <a:ext cx="3689985" cy="3423404"/>
          </a:xfrm>
          <a:prstGeom prst="roundRect">
            <a:avLst>
              <a:gd name="adj" fmla="val 2466"/>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sp>
        <p:nvSpPr>
          <p:cNvPr id="5" name="Text 2"/>
          <p:cNvSpPr/>
          <p:nvPr/>
        </p:nvSpPr>
        <p:spPr>
          <a:xfrm>
            <a:off x="6476524" y="2381964"/>
            <a:ext cx="2512219" cy="313968"/>
          </a:xfrm>
          <a:prstGeom prst="rect">
            <a:avLst/>
          </a:prstGeom>
          <a:noFill/>
          <a:ln/>
        </p:spPr>
        <p:txBody>
          <a:bodyPr wrap="none" lIns="0" tIns="0" rIns="0" bIns="0" rtlCol="0" anchor="t"/>
          <a:lstStyle/>
          <a:p>
            <a:pPr marL="0" indent="0" algn="l">
              <a:lnSpc>
                <a:spcPts val="2450"/>
              </a:lnSpc>
              <a:buNone/>
            </a:pPr>
            <a:r>
              <a:rPr lang="en-US" sz="1950" b="1" dirty="0">
                <a:solidFill>
                  <a:srgbClr val="3B3535"/>
                </a:solidFill>
                <a:latin typeface="Calibri" panose="020F0502020204030204" pitchFamily="34" charset="0"/>
                <a:ea typeface="Noto Sans Semi Bold" pitchFamily="34" charset="-122"/>
                <a:cs typeface="Calibri" panose="020F0502020204030204" pitchFamily="34" charset="0"/>
              </a:rPr>
              <a:t>Statistical Finding</a:t>
            </a:r>
            <a:endParaRPr lang="en-US" sz="1950" b="1" dirty="0">
              <a:latin typeface="Calibri" panose="020F0502020204030204" pitchFamily="34" charset="0"/>
            </a:endParaRPr>
          </a:p>
        </p:txBody>
      </p:sp>
      <p:sp>
        <p:nvSpPr>
          <p:cNvPr id="6" name="Text 3"/>
          <p:cNvSpPr/>
          <p:nvPr/>
        </p:nvSpPr>
        <p:spPr>
          <a:xfrm>
            <a:off x="6476524" y="2816423"/>
            <a:ext cx="3272790" cy="2571750"/>
          </a:xfrm>
          <a:prstGeom prst="rect">
            <a:avLst/>
          </a:prstGeom>
          <a:noFill/>
          <a:ln/>
        </p:spPr>
        <p:txBody>
          <a:bodyPr wrap="square" lIns="0" tIns="0" rIns="0" bIns="0" rtlCol="0" anchor="t"/>
          <a:lstStyle/>
          <a:p>
            <a:pPr marL="0" indent="0" algn="l">
              <a:lnSpc>
                <a:spcPts val="2500"/>
              </a:lnSpc>
              <a:buNone/>
            </a:pPr>
            <a:r>
              <a:rPr lang="en-US" sz="1550" dirty="0">
                <a:solidFill>
                  <a:srgbClr val="3B3535"/>
                </a:solidFill>
                <a:latin typeface="Calibri" panose="020F0502020204030204" pitchFamily="34" charset="0"/>
                <a:ea typeface="Sora" pitchFamily="34" charset="-122"/>
                <a:cs typeface="Calibri" panose="020F0502020204030204" pitchFamily="34" charset="0"/>
              </a:rPr>
              <a:t>We fail to reject the null hypothesis. There is no statistically significant difference in the mean time spent on the new landing page across English, French, and Spanish users (p-value = 0.432 &gt; α = 0.05).</a:t>
            </a:r>
            <a:endParaRPr lang="en-US" sz="1550" b="1" dirty="0">
              <a:latin typeface="Calibri" panose="020F0502020204030204" pitchFamily="34" charset="0"/>
            </a:endParaRPr>
          </a:p>
        </p:txBody>
      </p:sp>
      <p:sp>
        <p:nvSpPr>
          <p:cNvPr id="7" name="Shape 4"/>
          <p:cNvSpPr/>
          <p:nvPr/>
        </p:nvSpPr>
        <p:spPr>
          <a:xfrm>
            <a:off x="10158889" y="2173367"/>
            <a:ext cx="3689985" cy="3423404"/>
          </a:xfrm>
          <a:prstGeom prst="roundRect">
            <a:avLst>
              <a:gd name="adj" fmla="val 2466"/>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sp>
        <p:nvSpPr>
          <p:cNvPr id="8" name="Text 5"/>
          <p:cNvSpPr/>
          <p:nvPr/>
        </p:nvSpPr>
        <p:spPr>
          <a:xfrm>
            <a:off x="10367486" y="2381964"/>
            <a:ext cx="3272790" cy="627936"/>
          </a:xfrm>
          <a:prstGeom prst="rect">
            <a:avLst/>
          </a:prstGeom>
          <a:noFill/>
          <a:ln/>
        </p:spPr>
        <p:txBody>
          <a:bodyPr wrap="square" lIns="0" tIns="0" rIns="0" bIns="0" rtlCol="0" anchor="t"/>
          <a:lstStyle/>
          <a:p>
            <a:pPr marL="0" indent="0" algn="l">
              <a:lnSpc>
                <a:spcPts val="2450"/>
              </a:lnSpc>
              <a:buNone/>
            </a:pPr>
            <a:r>
              <a:rPr lang="en-US" sz="1950" b="1" dirty="0">
                <a:solidFill>
                  <a:srgbClr val="3B3535"/>
                </a:solidFill>
                <a:latin typeface="Calibri" panose="020F0502020204030204" pitchFamily="34" charset="0"/>
                <a:ea typeface="Noto Sans Semi Bold" pitchFamily="34" charset="-122"/>
                <a:cs typeface="Calibri" panose="020F0502020204030204" pitchFamily="34" charset="0"/>
              </a:rPr>
              <a:t>Business Recommendation</a:t>
            </a:r>
            <a:endParaRPr lang="en-US" sz="1950" b="1" dirty="0">
              <a:latin typeface="Calibri" panose="020F0502020204030204" pitchFamily="34" charset="0"/>
            </a:endParaRPr>
          </a:p>
        </p:txBody>
      </p:sp>
      <p:sp>
        <p:nvSpPr>
          <p:cNvPr id="9" name="Text 6"/>
          <p:cNvSpPr/>
          <p:nvPr/>
        </p:nvSpPr>
        <p:spPr>
          <a:xfrm>
            <a:off x="10367486" y="3130391"/>
            <a:ext cx="3272790" cy="2250281"/>
          </a:xfrm>
          <a:prstGeom prst="rect">
            <a:avLst/>
          </a:prstGeom>
          <a:noFill/>
          <a:ln/>
        </p:spPr>
        <p:txBody>
          <a:bodyPr wrap="square" lIns="0" tIns="0" rIns="0" bIns="0" rtlCol="0" anchor="t"/>
          <a:lstStyle/>
          <a:p>
            <a:pPr marL="0" indent="0" algn="l">
              <a:lnSpc>
                <a:spcPts val="2500"/>
              </a:lnSpc>
              <a:buNone/>
            </a:pPr>
            <a:r>
              <a:rPr lang="en-US" sz="1550" dirty="0">
                <a:solidFill>
                  <a:srgbClr val="3B3535"/>
                </a:solidFill>
                <a:latin typeface="Calibri" panose="020F0502020204030204" pitchFamily="34" charset="0"/>
                <a:ea typeface="Sora" pitchFamily="34" charset="-122"/>
                <a:cs typeface="Calibri" panose="020F0502020204030204" pitchFamily="34" charset="0"/>
              </a:rPr>
              <a:t>All language groups appear to engage similarly with the new landing page. No localization changes are needed based on time-spent behavior, as the differences observed are not statistically significant.</a:t>
            </a:r>
            <a:endParaRPr lang="en-US" sz="1550" b="1" dirty="0">
              <a:latin typeface="Calibri" panose="020F0502020204030204" pitchFamily="34" charset="0"/>
            </a:endParaRPr>
          </a:p>
        </p:txBody>
      </p:sp>
      <p:sp>
        <p:nvSpPr>
          <p:cNvPr id="10" name="Shape 7"/>
          <p:cNvSpPr/>
          <p:nvPr/>
        </p:nvSpPr>
        <p:spPr>
          <a:xfrm>
            <a:off x="6267926" y="5797748"/>
            <a:ext cx="7580948" cy="1816060"/>
          </a:xfrm>
          <a:prstGeom prst="roundRect">
            <a:avLst>
              <a:gd name="adj" fmla="val 4648"/>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sp>
        <p:nvSpPr>
          <p:cNvPr id="11" name="Text 8"/>
          <p:cNvSpPr/>
          <p:nvPr/>
        </p:nvSpPr>
        <p:spPr>
          <a:xfrm>
            <a:off x="6476524" y="6006346"/>
            <a:ext cx="2933938" cy="313968"/>
          </a:xfrm>
          <a:prstGeom prst="rect">
            <a:avLst/>
          </a:prstGeom>
          <a:noFill/>
          <a:ln/>
        </p:spPr>
        <p:txBody>
          <a:bodyPr wrap="none" lIns="0" tIns="0" rIns="0" bIns="0" rtlCol="0" anchor="t"/>
          <a:lstStyle/>
          <a:p>
            <a:pPr marL="0" indent="0" algn="l">
              <a:lnSpc>
                <a:spcPts val="2450"/>
              </a:lnSpc>
              <a:buNone/>
            </a:pPr>
            <a:r>
              <a:rPr lang="en-US" sz="1950" b="1" dirty="0">
                <a:solidFill>
                  <a:srgbClr val="3B3535"/>
                </a:solidFill>
                <a:latin typeface="Calibri" panose="020F0502020204030204" pitchFamily="34" charset="0"/>
                <a:ea typeface="Noto Sans Semi Bold" pitchFamily="34" charset="-122"/>
                <a:cs typeface="Calibri" panose="020F0502020204030204" pitchFamily="34" charset="0"/>
              </a:rPr>
              <a:t>Assumption Verification</a:t>
            </a:r>
            <a:endParaRPr lang="en-US" sz="1950" b="1" dirty="0">
              <a:latin typeface="Calibri" panose="020F0502020204030204" pitchFamily="34" charset="0"/>
            </a:endParaRPr>
          </a:p>
        </p:txBody>
      </p:sp>
      <p:sp>
        <p:nvSpPr>
          <p:cNvPr id="12" name="Text 9"/>
          <p:cNvSpPr/>
          <p:nvPr/>
        </p:nvSpPr>
        <p:spPr>
          <a:xfrm>
            <a:off x="6476524" y="6440805"/>
            <a:ext cx="7163753" cy="964406"/>
          </a:xfrm>
          <a:prstGeom prst="rect">
            <a:avLst/>
          </a:prstGeom>
          <a:noFill/>
          <a:ln/>
        </p:spPr>
        <p:txBody>
          <a:bodyPr wrap="square" lIns="0" tIns="0" rIns="0" bIns="0" rtlCol="0" anchor="t"/>
          <a:lstStyle/>
          <a:p>
            <a:pPr marL="0" indent="0" algn="l">
              <a:lnSpc>
                <a:spcPts val="2500"/>
              </a:lnSpc>
              <a:buNone/>
            </a:pPr>
            <a:r>
              <a:rPr lang="en-US" sz="1550" dirty="0">
                <a:solidFill>
                  <a:srgbClr val="3B3535"/>
                </a:solidFill>
                <a:latin typeface="Calibri" panose="020F0502020204030204" pitchFamily="34" charset="0"/>
                <a:ea typeface="Sora" pitchFamily="34" charset="-122"/>
                <a:cs typeface="Calibri" panose="020F0502020204030204" pitchFamily="34" charset="0"/>
              </a:rPr>
              <a:t>The ANOVA assumptions were verified: normality was confirmed with Shapiro-Wilk tests (all p-values &gt; 0.05) and equal variance was confirmed with Levene's test (p-value = 0.467 &gt; 0.05).</a:t>
            </a:r>
            <a:endParaRPr lang="en-US" sz="1550" b="1" dirty="0">
              <a:latin typeface="Calibri" panose="020F0502020204030204" pitchFamily="34" charset="0"/>
            </a:endParaRPr>
          </a:p>
        </p:txBody>
      </p:sp>
      <p:pic>
        <p:nvPicPr>
          <p:cNvPr id="13" name="Picture 12">
            <a:extLst>
              <a:ext uri="{FF2B5EF4-FFF2-40B4-BE49-F238E27FC236}">
                <a16:creationId xmlns:a16="http://schemas.microsoft.com/office/drawing/2014/main" id="{267D2D4F-D9C6-BC00-8201-BA6722A63DC9}"/>
              </a:ext>
            </a:extLst>
          </p:cNvPr>
          <p:cNvPicPr>
            <a:picLocks noChangeAspect="1"/>
          </p:cNvPicPr>
          <p:nvPr/>
        </p:nvPicPr>
        <p:blipFill>
          <a:blip r:embed="rId3"/>
          <a:srcRect t="17471"/>
          <a:stretch/>
        </p:blipFill>
        <p:spPr>
          <a:xfrm>
            <a:off x="112371" y="2592729"/>
            <a:ext cx="5562600" cy="198093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63059"/>
            <a:ext cx="7756327" cy="708779"/>
          </a:xfrm>
          <a:prstGeom prst="rect">
            <a:avLst/>
          </a:prstGeom>
          <a:noFill/>
          <a:ln/>
        </p:spPr>
        <p:txBody>
          <a:bodyPr wrap="none" lIns="0" tIns="0" rIns="0" bIns="0" rtlCol="0" anchor="t"/>
          <a:lstStyle/>
          <a:p>
            <a:pPr marL="0" indent="0" algn="l">
              <a:lnSpc>
                <a:spcPts val="5550"/>
              </a:lnSpc>
              <a:buNone/>
            </a:pPr>
            <a:r>
              <a:rPr lang="en-US" sz="4450" b="1" dirty="0">
                <a:solidFill>
                  <a:srgbClr val="1F1E1E"/>
                </a:solidFill>
                <a:latin typeface="Calibri" panose="020F0502020204030204" pitchFamily="34" charset="0"/>
                <a:ea typeface="Noto Sans Semi Bold" pitchFamily="34" charset="-122"/>
                <a:cs typeface="Calibri" panose="020F0502020204030204" pitchFamily="34" charset="0"/>
              </a:rPr>
              <a:t>Business Recommendations</a:t>
            </a:r>
            <a:endParaRPr lang="en-US" sz="4450" b="1" dirty="0">
              <a:latin typeface="Calibri" panose="020F0502020204030204" pitchFamily="34" charset="0"/>
            </a:endParaRPr>
          </a:p>
        </p:txBody>
      </p:sp>
      <p:pic>
        <p:nvPicPr>
          <p:cNvPr id="3" name="Image 0" descr="preencoded.png"/>
          <p:cNvPicPr>
            <a:picLocks noChangeAspect="1"/>
          </p:cNvPicPr>
          <p:nvPr/>
        </p:nvPicPr>
        <p:blipFill>
          <a:blip r:embed="rId3"/>
          <a:stretch>
            <a:fillRect/>
          </a:stretch>
        </p:blipFill>
        <p:spPr>
          <a:xfrm>
            <a:off x="2978348" y="1825466"/>
            <a:ext cx="2152055" cy="1306949"/>
          </a:xfrm>
          <a:prstGeom prst="rect">
            <a:avLst/>
          </a:prstGeom>
        </p:spPr>
      </p:pic>
      <p:pic>
        <p:nvPicPr>
          <p:cNvPr id="4" name="Image 1" descr="preencoded.png"/>
          <p:cNvPicPr>
            <a:picLocks noChangeAspect="1"/>
          </p:cNvPicPr>
          <p:nvPr/>
        </p:nvPicPr>
        <p:blipFill>
          <a:blip r:embed="rId4"/>
          <a:stretch>
            <a:fillRect/>
          </a:stretch>
        </p:blipFill>
        <p:spPr>
          <a:xfrm>
            <a:off x="3894892" y="2441496"/>
            <a:ext cx="318968" cy="398621"/>
          </a:xfrm>
          <a:prstGeom prst="rect">
            <a:avLst/>
          </a:prstGeom>
        </p:spPr>
      </p:pic>
      <p:sp>
        <p:nvSpPr>
          <p:cNvPr id="5" name="Text 1"/>
          <p:cNvSpPr/>
          <p:nvPr/>
        </p:nvSpPr>
        <p:spPr>
          <a:xfrm>
            <a:off x="5357217" y="2052280"/>
            <a:ext cx="417516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Implement New Landing Page</a:t>
            </a:r>
            <a:endParaRPr lang="en-US" sz="2200" b="1" dirty="0">
              <a:latin typeface="Calibri" panose="020F0502020204030204" pitchFamily="34" charset="0"/>
            </a:endParaRPr>
          </a:p>
        </p:txBody>
      </p:sp>
      <p:sp>
        <p:nvSpPr>
          <p:cNvPr id="6" name="Text 2"/>
          <p:cNvSpPr/>
          <p:nvPr/>
        </p:nvSpPr>
        <p:spPr>
          <a:xfrm>
            <a:off x="5357217" y="2542699"/>
            <a:ext cx="5529858" cy="362903"/>
          </a:xfrm>
          <a:prstGeom prst="rect">
            <a:avLst/>
          </a:prstGeom>
          <a:noFill/>
          <a:ln/>
        </p:spPr>
        <p:txBody>
          <a:bodyPr wrap="non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Roll out the new design across all user segments</a:t>
            </a:r>
            <a:endParaRPr lang="en-US" sz="1750" b="1" dirty="0">
              <a:latin typeface="Calibri" panose="020F0502020204030204" pitchFamily="34" charset="0"/>
            </a:endParaRPr>
          </a:p>
        </p:txBody>
      </p:sp>
      <p:sp>
        <p:nvSpPr>
          <p:cNvPr id="7" name="Shape 3"/>
          <p:cNvSpPr/>
          <p:nvPr/>
        </p:nvSpPr>
        <p:spPr>
          <a:xfrm>
            <a:off x="5187077" y="3145512"/>
            <a:ext cx="8592860" cy="15240"/>
          </a:xfrm>
          <a:prstGeom prst="roundRect">
            <a:avLst>
              <a:gd name="adj" fmla="val 625116"/>
            </a:avLst>
          </a:prstGeom>
          <a:solidFill>
            <a:srgbClr val="BBC2DC"/>
          </a:solidFill>
          <a:ln/>
        </p:spPr>
        <p:txBody>
          <a:bodyPr/>
          <a:lstStyle/>
          <a:p>
            <a:endParaRPr lang="en-AE" b="1" dirty="0">
              <a:latin typeface="Calibri" panose="020F0502020204030204" pitchFamily="34" charset="0"/>
            </a:endParaRPr>
          </a:p>
        </p:txBody>
      </p:sp>
      <p:pic>
        <p:nvPicPr>
          <p:cNvPr id="8" name="Image 2" descr="preencoded.png"/>
          <p:cNvPicPr>
            <a:picLocks noChangeAspect="1"/>
          </p:cNvPicPr>
          <p:nvPr/>
        </p:nvPicPr>
        <p:blipFill>
          <a:blip r:embed="rId5"/>
          <a:stretch>
            <a:fillRect/>
          </a:stretch>
        </p:blipFill>
        <p:spPr>
          <a:xfrm>
            <a:off x="1902381" y="3189089"/>
            <a:ext cx="4304109" cy="1306949"/>
          </a:xfrm>
          <a:prstGeom prst="rect">
            <a:avLst/>
          </a:prstGeom>
        </p:spPr>
      </p:pic>
      <p:pic>
        <p:nvPicPr>
          <p:cNvPr id="9" name="Image 3" descr="preencoded.png"/>
          <p:cNvPicPr>
            <a:picLocks noChangeAspect="1"/>
          </p:cNvPicPr>
          <p:nvPr/>
        </p:nvPicPr>
        <p:blipFill>
          <a:blip r:embed="rId6"/>
          <a:stretch>
            <a:fillRect/>
          </a:stretch>
        </p:blipFill>
        <p:spPr>
          <a:xfrm>
            <a:off x="3894892" y="3643193"/>
            <a:ext cx="318968" cy="398621"/>
          </a:xfrm>
          <a:prstGeom prst="rect">
            <a:avLst/>
          </a:prstGeom>
        </p:spPr>
      </p:pic>
      <p:sp>
        <p:nvSpPr>
          <p:cNvPr id="10" name="Text 4"/>
          <p:cNvSpPr/>
          <p:nvPr/>
        </p:nvSpPr>
        <p:spPr>
          <a:xfrm>
            <a:off x="6433304" y="3415903"/>
            <a:ext cx="370653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Maintain Unified Approach</a:t>
            </a:r>
            <a:endParaRPr lang="en-US" sz="2200" b="1" dirty="0">
              <a:latin typeface="Calibri" panose="020F0502020204030204" pitchFamily="34" charset="0"/>
            </a:endParaRPr>
          </a:p>
        </p:txBody>
      </p:sp>
      <p:sp>
        <p:nvSpPr>
          <p:cNvPr id="11" name="Text 5"/>
          <p:cNvSpPr/>
          <p:nvPr/>
        </p:nvSpPr>
        <p:spPr>
          <a:xfrm>
            <a:off x="6433304" y="3906322"/>
            <a:ext cx="5143143" cy="362903"/>
          </a:xfrm>
          <a:prstGeom prst="rect">
            <a:avLst/>
          </a:prstGeom>
          <a:noFill/>
          <a:ln/>
        </p:spPr>
        <p:txBody>
          <a:bodyPr wrap="non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No need for language-specific optimizations</a:t>
            </a:r>
            <a:endParaRPr lang="en-US" sz="1750" b="1" dirty="0">
              <a:latin typeface="Calibri" panose="020F0502020204030204" pitchFamily="34" charset="0"/>
            </a:endParaRPr>
          </a:p>
        </p:txBody>
      </p:sp>
      <p:sp>
        <p:nvSpPr>
          <p:cNvPr id="12" name="Shape 6"/>
          <p:cNvSpPr/>
          <p:nvPr/>
        </p:nvSpPr>
        <p:spPr>
          <a:xfrm>
            <a:off x="6263164" y="4509135"/>
            <a:ext cx="7516773" cy="15240"/>
          </a:xfrm>
          <a:prstGeom prst="roundRect">
            <a:avLst>
              <a:gd name="adj" fmla="val 625116"/>
            </a:avLst>
          </a:prstGeom>
          <a:solidFill>
            <a:srgbClr val="BBC2DC"/>
          </a:solidFill>
          <a:ln/>
        </p:spPr>
        <p:txBody>
          <a:bodyPr/>
          <a:lstStyle/>
          <a:p>
            <a:endParaRPr lang="en-AE" b="1" dirty="0">
              <a:latin typeface="Calibri" panose="020F0502020204030204" pitchFamily="34" charset="0"/>
            </a:endParaRPr>
          </a:p>
        </p:txBody>
      </p:sp>
      <p:pic>
        <p:nvPicPr>
          <p:cNvPr id="13" name="Image 4" descr="preencoded.png"/>
          <p:cNvPicPr>
            <a:picLocks noChangeAspect="1"/>
          </p:cNvPicPr>
          <p:nvPr/>
        </p:nvPicPr>
        <p:blipFill>
          <a:blip r:embed="rId7"/>
          <a:stretch>
            <a:fillRect/>
          </a:stretch>
        </p:blipFill>
        <p:spPr>
          <a:xfrm>
            <a:off x="826294" y="4552712"/>
            <a:ext cx="6456164" cy="1306949"/>
          </a:xfrm>
          <a:prstGeom prst="rect">
            <a:avLst/>
          </a:prstGeom>
        </p:spPr>
      </p:pic>
      <p:sp>
        <p:nvSpPr>
          <p:cNvPr id="14" name="Text 7"/>
          <p:cNvSpPr/>
          <p:nvPr/>
        </p:nvSpPr>
        <p:spPr>
          <a:xfrm>
            <a:off x="3894773" y="5006816"/>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3B3535"/>
                </a:solidFill>
                <a:latin typeface="Calibri" panose="020F0502020204030204" pitchFamily="34" charset="0"/>
                <a:ea typeface="Noto Sans Semi Bold" pitchFamily="34" charset="-122"/>
                <a:cs typeface="Calibri" panose="020F0502020204030204" pitchFamily="34" charset="0"/>
              </a:rPr>
              <a:t>3</a:t>
            </a:r>
            <a:endParaRPr lang="en-US" sz="2500" b="1" dirty="0">
              <a:latin typeface="Calibri" panose="020F0502020204030204" pitchFamily="34" charset="0"/>
            </a:endParaRPr>
          </a:p>
        </p:txBody>
      </p:sp>
      <p:sp>
        <p:nvSpPr>
          <p:cNvPr id="15" name="Text 8"/>
          <p:cNvSpPr/>
          <p:nvPr/>
        </p:nvSpPr>
        <p:spPr>
          <a:xfrm>
            <a:off x="7509272" y="4779526"/>
            <a:ext cx="4749284"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Continue Monitoring Performance</a:t>
            </a:r>
            <a:endParaRPr lang="en-US" sz="2200" b="1" dirty="0">
              <a:latin typeface="Calibri" panose="020F0502020204030204" pitchFamily="34" charset="0"/>
            </a:endParaRPr>
          </a:p>
        </p:txBody>
      </p:sp>
      <p:sp>
        <p:nvSpPr>
          <p:cNvPr id="16" name="Text 9"/>
          <p:cNvSpPr/>
          <p:nvPr/>
        </p:nvSpPr>
        <p:spPr>
          <a:xfrm>
            <a:off x="7509272" y="5269944"/>
            <a:ext cx="5452586" cy="362903"/>
          </a:xfrm>
          <a:prstGeom prst="rect">
            <a:avLst/>
          </a:prstGeom>
          <a:noFill/>
          <a:ln/>
        </p:spPr>
        <p:txBody>
          <a:bodyPr wrap="non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Track metrics to ensure sustained improvement</a:t>
            </a:r>
            <a:endParaRPr lang="en-US" sz="1750" b="1" dirty="0">
              <a:latin typeface="Calibri" panose="020F0502020204030204" pitchFamily="34" charset="0"/>
            </a:endParaRPr>
          </a:p>
        </p:txBody>
      </p:sp>
      <p:sp>
        <p:nvSpPr>
          <p:cNvPr id="17" name="Text 10"/>
          <p:cNvSpPr/>
          <p:nvPr/>
        </p:nvSpPr>
        <p:spPr>
          <a:xfrm>
            <a:off x="793790" y="6114812"/>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Since the new landing page performs better overall and user engagement (time spent) and conversion rates do not significantly vary by language, E-news Express should prioritize a full implementation of the new page across all user segments. Efforts should focus on further optimizing the new page's design to sustain and enhance its conversion performance.</a:t>
            </a:r>
            <a:endParaRPr lang="en-US" sz="1750" b="1" dirty="0">
              <a:latin typeface="Calibri" panose="020F0502020204030204" pitchFamily="34" charset="0"/>
            </a:endParaRPr>
          </a:p>
        </p:txBody>
      </p:sp>
    </p:spTree>
    <p:extLst>
      <p:ext uri="{BB962C8B-B14F-4D97-AF65-F5344CB8AC3E}">
        <p14:creationId xmlns:p14="http://schemas.microsoft.com/office/powerpoint/2010/main" val="274481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4354" y="612100"/>
            <a:ext cx="5233392" cy="590550"/>
          </a:xfrm>
          <a:prstGeom prst="rect">
            <a:avLst/>
          </a:prstGeom>
          <a:noFill/>
          <a:ln/>
        </p:spPr>
        <p:txBody>
          <a:bodyPr wrap="none" lIns="0" tIns="0" rIns="0" bIns="0" rtlCol="0" anchor="t"/>
          <a:lstStyle/>
          <a:p>
            <a:pPr marL="0" indent="0" algn="l">
              <a:lnSpc>
                <a:spcPts val="4600"/>
              </a:lnSpc>
              <a:buNone/>
            </a:pPr>
            <a:r>
              <a:rPr lang="en-US" sz="3700" b="1" dirty="0">
                <a:solidFill>
                  <a:srgbClr val="1F1E1E"/>
                </a:solidFill>
                <a:latin typeface="Calibri" panose="020F0502020204030204" pitchFamily="34" charset="0"/>
                <a:ea typeface="Noto Sans Semi Bold" pitchFamily="34" charset="-122"/>
                <a:cs typeface="Calibri" panose="020F0502020204030204" pitchFamily="34" charset="0"/>
              </a:rPr>
              <a:t>Key Findings Summary</a:t>
            </a:r>
            <a:endParaRPr lang="en-US" sz="3700" b="1" dirty="0">
              <a:latin typeface="Calibri" panose="020F0502020204030204" pitchFamily="34" charset="0"/>
            </a:endParaRPr>
          </a:p>
        </p:txBody>
      </p:sp>
      <p:sp>
        <p:nvSpPr>
          <p:cNvPr id="4" name="Shape 1"/>
          <p:cNvSpPr/>
          <p:nvPr/>
        </p:nvSpPr>
        <p:spPr>
          <a:xfrm>
            <a:off x="6476881" y="1486019"/>
            <a:ext cx="22860" cy="6131362"/>
          </a:xfrm>
          <a:prstGeom prst="roundRect">
            <a:avLst>
              <a:gd name="adj" fmla="val 347161"/>
            </a:avLst>
          </a:prstGeom>
          <a:solidFill>
            <a:srgbClr val="BBC2DC"/>
          </a:solidFill>
          <a:ln/>
        </p:spPr>
        <p:txBody>
          <a:bodyPr/>
          <a:lstStyle/>
          <a:p>
            <a:endParaRPr lang="en-AE" b="1" dirty="0">
              <a:latin typeface="Calibri" panose="020F0502020204030204" pitchFamily="34" charset="0"/>
            </a:endParaRPr>
          </a:p>
        </p:txBody>
      </p:sp>
      <p:sp>
        <p:nvSpPr>
          <p:cNvPr id="5" name="Shape 2"/>
          <p:cNvSpPr/>
          <p:nvPr/>
        </p:nvSpPr>
        <p:spPr>
          <a:xfrm>
            <a:off x="6666548" y="1899642"/>
            <a:ext cx="566857" cy="22860"/>
          </a:xfrm>
          <a:prstGeom prst="roundRect">
            <a:avLst>
              <a:gd name="adj" fmla="val 347161"/>
            </a:avLst>
          </a:prstGeom>
          <a:solidFill>
            <a:srgbClr val="BBC2DC"/>
          </a:solidFill>
          <a:ln/>
        </p:spPr>
        <p:txBody>
          <a:bodyPr/>
          <a:lstStyle/>
          <a:p>
            <a:endParaRPr lang="en-AE" b="1" dirty="0">
              <a:latin typeface="Calibri" panose="020F0502020204030204" pitchFamily="34" charset="0"/>
            </a:endParaRPr>
          </a:p>
        </p:txBody>
      </p:sp>
      <p:sp>
        <p:nvSpPr>
          <p:cNvPr id="6" name="Shape 3"/>
          <p:cNvSpPr/>
          <p:nvPr/>
        </p:nvSpPr>
        <p:spPr>
          <a:xfrm>
            <a:off x="6264354" y="1698546"/>
            <a:ext cx="425053" cy="425053"/>
          </a:xfrm>
          <a:prstGeom prst="roundRect">
            <a:avLst>
              <a:gd name="adj" fmla="val 18671"/>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pic>
        <p:nvPicPr>
          <p:cNvPr id="7" name="Image 1" descr="preencoded.png"/>
          <p:cNvPicPr>
            <a:picLocks noChangeAspect="1"/>
          </p:cNvPicPr>
          <p:nvPr/>
        </p:nvPicPr>
        <p:blipFill>
          <a:blip r:embed="rId4"/>
          <a:stretch>
            <a:fillRect/>
          </a:stretch>
        </p:blipFill>
        <p:spPr>
          <a:xfrm>
            <a:off x="6335197" y="1733967"/>
            <a:ext cx="283369" cy="354211"/>
          </a:xfrm>
          <a:prstGeom prst="rect">
            <a:avLst/>
          </a:prstGeom>
        </p:spPr>
      </p:pic>
      <p:sp>
        <p:nvSpPr>
          <p:cNvPr id="8" name="Text 4"/>
          <p:cNvSpPr/>
          <p:nvPr/>
        </p:nvSpPr>
        <p:spPr>
          <a:xfrm>
            <a:off x="7421642" y="1674971"/>
            <a:ext cx="2361843" cy="295275"/>
          </a:xfrm>
          <a:prstGeom prst="rect">
            <a:avLst/>
          </a:prstGeom>
          <a:noFill/>
          <a:ln/>
        </p:spPr>
        <p:txBody>
          <a:bodyPr wrap="none" lIns="0" tIns="0" rIns="0" bIns="0" rtlCol="0" anchor="t"/>
          <a:lstStyle/>
          <a:p>
            <a:pPr marL="0" indent="0" algn="l">
              <a:lnSpc>
                <a:spcPts val="2300"/>
              </a:lnSpc>
              <a:buNone/>
            </a:pPr>
            <a:r>
              <a:rPr lang="en-US" sz="1850" b="1" dirty="0">
                <a:solidFill>
                  <a:srgbClr val="3B3535"/>
                </a:solidFill>
                <a:latin typeface="Calibri" panose="020F0502020204030204" pitchFamily="34" charset="0"/>
                <a:ea typeface="Noto Sans Semi Bold" pitchFamily="34" charset="-122"/>
                <a:cs typeface="Calibri" panose="020F0502020204030204" pitchFamily="34" charset="0"/>
              </a:rPr>
              <a:t>Time Spent Analysis</a:t>
            </a:r>
            <a:endParaRPr lang="en-US" sz="1850" b="1" dirty="0">
              <a:latin typeface="Calibri" panose="020F0502020204030204" pitchFamily="34" charset="0"/>
            </a:endParaRPr>
          </a:p>
        </p:txBody>
      </p:sp>
      <p:sp>
        <p:nvSpPr>
          <p:cNvPr id="9" name="Text 5"/>
          <p:cNvSpPr/>
          <p:nvPr/>
        </p:nvSpPr>
        <p:spPr>
          <a:xfrm>
            <a:off x="7421642" y="2083594"/>
            <a:ext cx="6430804" cy="604599"/>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Calibri" panose="020F0502020204030204" pitchFamily="34" charset="0"/>
                <a:ea typeface="Sora" pitchFamily="34" charset="-122"/>
                <a:cs typeface="Calibri" panose="020F0502020204030204" pitchFamily="34" charset="0"/>
              </a:rPr>
              <a:t>Users spend significantly more time on the new landing page compared to the old one (p-value = 0.000139 &lt; α = 0.05)</a:t>
            </a:r>
            <a:endParaRPr lang="en-US" sz="1450" b="1" dirty="0">
              <a:latin typeface="Calibri" panose="020F0502020204030204" pitchFamily="34" charset="0"/>
            </a:endParaRPr>
          </a:p>
        </p:txBody>
      </p:sp>
      <p:sp>
        <p:nvSpPr>
          <p:cNvPr id="10" name="Shape 6"/>
          <p:cNvSpPr/>
          <p:nvPr/>
        </p:nvSpPr>
        <p:spPr>
          <a:xfrm>
            <a:off x="6666548" y="3479721"/>
            <a:ext cx="566857" cy="22860"/>
          </a:xfrm>
          <a:prstGeom prst="roundRect">
            <a:avLst>
              <a:gd name="adj" fmla="val 347161"/>
            </a:avLst>
          </a:prstGeom>
          <a:solidFill>
            <a:srgbClr val="BBC2DC"/>
          </a:solidFill>
          <a:ln/>
        </p:spPr>
        <p:txBody>
          <a:bodyPr/>
          <a:lstStyle/>
          <a:p>
            <a:endParaRPr lang="en-AE" b="1" dirty="0">
              <a:latin typeface="Calibri" panose="020F0502020204030204" pitchFamily="34" charset="0"/>
            </a:endParaRPr>
          </a:p>
        </p:txBody>
      </p:sp>
      <p:sp>
        <p:nvSpPr>
          <p:cNvPr id="11" name="Shape 7"/>
          <p:cNvSpPr/>
          <p:nvPr/>
        </p:nvSpPr>
        <p:spPr>
          <a:xfrm>
            <a:off x="6264354" y="3278624"/>
            <a:ext cx="425053" cy="425053"/>
          </a:xfrm>
          <a:prstGeom prst="roundRect">
            <a:avLst>
              <a:gd name="adj" fmla="val 18671"/>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sp>
        <p:nvSpPr>
          <p:cNvPr id="12" name="Text 8"/>
          <p:cNvSpPr/>
          <p:nvPr/>
        </p:nvSpPr>
        <p:spPr>
          <a:xfrm>
            <a:off x="6335197" y="3314045"/>
            <a:ext cx="283369" cy="354211"/>
          </a:xfrm>
          <a:prstGeom prst="rect">
            <a:avLst/>
          </a:prstGeom>
          <a:noFill/>
          <a:ln/>
        </p:spPr>
        <p:txBody>
          <a:bodyPr wrap="none" lIns="0" tIns="0" rIns="0" bIns="0" rtlCol="0" anchor="t"/>
          <a:lstStyle/>
          <a:p>
            <a:pPr marL="0" indent="0" algn="ctr">
              <a:lnSpc>
                <a:spcPts val="220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2</a:t>
            </a:r>
            <a:endParaRPr lang="en-US" sz="2200" b="1" dirty="0">
              <a:latin typeface="Calibri" panose="020F0502020204030204" pitchFamily="34" charset="0"/>
            </a:endParaRPr>
          </a:p>
        </p:txBody>
      </p:sp>
      <p:sp>
        <p:nvSpPr>
          <p:cNvPr id="13" name="Text 9"/>
          <p:cNvSpPr/>
          <p:nvPr/>
        </p:nvSpPr>
        <p:spPr>
          <a:xfrm>
            <a:off x="7421642" y="3255050"/>
            <a:ext cx="2886194" cy="295275"/>
          </a:xfrm>
          <a:prstGeom prst="rect">
            <a:avLst/>
          </a:prstGeom>
          <a:noFill/>
          <a:ln/>
        </p:spPr>
        <p:txBody>
          <a:bodyPr wrap="none" lIns="0" tIns="0" rIns="0" bIns="0" rtlCol="0" anchor="t"/>
          <a:lstStyle/>
          <a:p>
            <a:pPr marL="0" indent="0" algn="l">
              <a:lnSpc>
                <a:spcPts val="2300"/>
              </a:lnSpc>
              <a:buNone/>
            </a:pPr>
            <a:r>
              <a:rPr lang="en-US" sz="1850" b="1" dirty="0">
                <a:solidFill>
                  <a:srgbClr val="3B3535"/>
                </a:solidFill>
                <a:latin typeface="Calibri" panose="020F0502020204030204" pitchFamily="34" charset="0"/>
                <a:ea typeface="Noto Sans Semi Bold" pitchFamily="34" charset="-122"/>
                <a:cs typeface="Calibri" panose="020F0502020204030204" pitchFamily="34" charset="0"/>
              </a:rPr>
              <a:t>Conversion Rate Analysis</a:t>
            </a:r>
            <a:endParaRPr lang="en-US" sz="1850" b="1" dirty="0">
              <a:latin typeface="Calibri" panose="020F0502020204030204" pitchFamily="34" charset="0"/>
            </a:endParaRPr>
          </a:p>
        </p:txBody>
      </p:sp>
      <p:sp>
        <p:nvSpPr>
          <p:cNvPr id="14" name="Text 10"/>
          <p:cNvSpPr/>
          <p:nvPr/>
        </p:nvSpPr>
        <p:spPr>
          <a:xfrm>
            <a:off x="7421642" y="3663672"/>
            <a:ext cx="6430804" cy="604599"/>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Calibri" panose="020F0502020204030204" pitchFamily="34" charset="0"/>
                <a:ea typeface="Sora" pitchFamily="34" charset="-122"/>
                <a:cs typeface="Calibri" panose="020F0502020204030204" pitchFamily="34" charset="0"/>
              </a:rPr>
              <a:t>The new landing page has a significantly higher conversion rate (66%) than the old page (42%) with p-value = 0.008 &lt; α = 0.05</a:t>
            </a:r>
            <a:endParaRPr lang="en-US" sz="1450" b="1" dirty="0">
              <a:latin typeface="Calibri" panose="020F0502020204030204" pitchFamily="34" charset="0"/>
            </a:endParaRPr>
          </a:p>
        </p:txBody>
      </p:sp>
      <p:sp>
        <p:nvSpPr>
          <p:cNvPr id="15" name="Shape 11"/>
          <p:cNvSpPr/>
          <p:nvPr/>
        </p:nvSpPr>
        <p:spPr>
          <a:xfrm>
            <a:off x="6666548" y="5059799"/>
            <a:ext cx="566857" cy="22860"/>
          </a:xfrm>
          <a:prstGeom prst="roundRect">
            <a:avLst>
              <a:gd name="adj" fmla="val 347161"/>
            </a:avLst>
          </a:prstGeom>
          <a:solidFill>
            <a:srgbClr val="BBC2DC"/>
          </a:solidFill>
          <a:ln/>
        </p:spPr>
        <p:txBody>
          <a:bodyPr/>
          <a:lstStyle/>
          <a:p>
            <a:endParaRPr lang="en-AE" b="1" dirty="0">
              <a:latin typeface="Calibri" panose="020F0502020204030204" pitchFamily="34" charset="0"/>
            </a:endParaRPr>
          </a:p>
        </p:txBody>
      </p:sp>
      <p:sp>
        <p:nvSpPr>
          <p:cNvPr id="16" name="Shape 12"/>
          <p:cNvSpPr/>
          <p:nvPr/>
        </p:nvSpPr>
        <p:spPr>
          <a:xfrm>
            <a:off x="6264354" y="4858703"/>
            <a:ext cx="425053" cy="425053"/>
          </a:xfrm>
          <a:prstGeom prst="roundRect">
            <a:avLst>
              <a:gd name="adj" fmla="val 18671"/>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pic>
        <p:nvPicPr>
          <p:cNvPr id="17" name="Image 2" descr="preencoded.png"/>
          <p:cNvPicPr>
            <a:picLocks noChangeAspect="1"/>
          </p:cNvPicPr>
          <p:nvPr/>
        </p:nvPicPr>
        <p:blipFill>
          <a:blip r:embed="rId5"/>
          <a:stretch>
            <a:fillRect/>
          </a:stretch>
        </p:blipFill>
        <p:spPr>
          <a:xfrm>
            <a:off x="6335197" y="4894124"/>
            <a:ext cx="283369" cy="354211"/>
          </a:xfrm>
          <a:prstGeom prst="rect">
            <a:avLst/>
          </a:prstGeom>
        </p:spPr>
      </p:pic>
      <p:sp>
        <p:nvSpPr>
          <p:cNvPr id="18" name="Text 13"/>
          <p:cNvSpPr/>
          <p:nvPr/>
        </p:nvSpPr>
        <p:spPr>
          <a:xfrm>
            <a:off x="7421642" y="4835128"/>
            <a:ext cx="3731181" cy="295275"/>
          </a:xfrm>
          <a:prstGeom prst="rect">
            <a:avLst/>
          </a:prstGeom>
          <a:noFill/>
          <a:ln/>
        </p:spPr>
        <p:txBody>
          <a:bodyPr wrap="none" lIns="0" tIns="0" rIns="0" bIns="0" rtlCol="0" anchor="t"/>
          <a:lstStyle/>
          <a:p>
            <a:pPr marL="0" indent="0" algn="l">
              <a:lnSpc>
                <a:spcPts val="2300"/>
              </a:lnSpc>
              <a:buNone/>
            </a:pPr>
            <a:r>
              <a:rPr lang="en-US" sz="1850" b="1" dirty="0">
                <a:solidFill>
                  <a:srgbClr val="3B3535"/>
                </a:solidFill>
                <a:latin typeface="Calibri" panose="020F0502020204030204" pitchFamily="34" charset="0"/>
                <a:ea typeface="Noto Sans Semi Bold" pitchFamily="34" charset="-122"/>
                <a:cs typeface="Calibri" panose="020F0502020204030204" pitchFamily="34" charset="0"/>
              </a:rPr>
              <a:t>Language Impact on Conversion</a:t>
            </a:r>
            <a:endParaRPr lang="en-US" sz="1850" b="1" dirty="0">
              <a:latin typeface="Calibri" panose="020F0502020204030204" pitchFamily="34" charset="0"/>
            </a:endParaRPr>
          </a:p>
        </p:txBody>
      </p:sp>
      <p:sp>
        <p:nvSpPr>
          <p:cNvPr id="19" name="Text 14"/>
          <p:cNvSpPr/>
          <p:nvPr/>
        </p:nvSpPr>
        <p:spPr>
          <a:xfrm>
            <a:off x="7421642" y="5243751"/>
            <a:ext cx="6430804" cy="604599"/>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Calibri" panose="020F0502020204030204" pitchFamily="34" charset="0"/>
                <a:ea typeface="Sora" pitchFamily="34" charset="-122"/>
                <a:cs typeface="Calibri" panose="020F0502020204030204" pitchFamily="34" charset="0"/>
              </a:rPr>
              <a:t>No statistically significant relationship between language preference and conversion status (p-value = 0.213 &gt; α = 0.05)</a:t>
            </a:r>
            <a:endParaRPr lang="en-US" sz="1450" b="1" dirty="0">
              <a:latin typeface="Calibri" panose="020F0502020204030204" pitchFamily="34" charset="0"/>
            </a:endParaRPr>
          </a:p>
        </p:txBody>
      </p:sp>
      <p:sp>
        <p:nvSpPr>
          <p:cNvPr id="20" name="Shape 15"/>
          <p:cNvSpPr/>
          <p:nvPr/>
        </p:nvSpPr>
        <p:spPr>
          <a:xfrm>
            <a:off x="6666548" y="6639877"/>
            <a:ext cx="566857" cy="22860"/>
          </a:xfrm>
          <a:prstGeom prst="roundRect">
            <a:avLst>
              <a:gd name="adj" fmla="val 347161"/>
            </a:avLst>
          </a:prstGeom>
          <a:solidFill>
            <a:srgbClr val="BBC2DC"/>
          </a:solidFill>
          <a:ln/>
        </p:spPr>
        <p:txBody>
          <a:bodyPr/>
          <a:lstStyle/>
          <a:p>
            <a:endParaRPr lang="en-AE" b="1" dirty="0">
              <a:latin typeface="Calibri" panose="020F0502020204030204" pitchFamily="34" charset="0"/>
            </a:endParaRPr>
          </a:p>
        </p:txBody>
      </p:sp>
      <p:sp>
        <p:nvSpPr>
          <p:cNvPr id="21" name="Shape 16"/>
          <p:cNvSpPr/>
          <p:nvPr/>
        </p:nvSpPr>
        <p:spPr>
          <a:xfrm>
            <a:off x="6264354" y="6438781"/>
            <a:ext cx="425053" cy="425053"/>
          </a:xfrm>
          <a:prstGeom prst="roundRect">
            <a:avLst>
              <a:gd name="adj" fmla="val 18671"/>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pic>
        <p:nvPicPr>
          <p:cNvPr id="22" name="Image 3" descr="preencoded.png"/>
          <p:cNvPicPr>
            <a:picLocks noChangeAspect="1"/>
          </p:cNvPicPr>
          <p:nvPr/>
        </p:nvPicPr>
        <p:blipFill>
          <a:blip r:embed="rId6"/>
          <a:stretch>
            <a:fillRect/>
          </a:stretch>
        </p:blipFill>
        <p:spPr>
          <a:xfrm>
            <a:off x="6335197" y="6474202"/>
            <a:ext cx="283369" cy="354211"/>
          </a:xfrm>
          <a:prstGeom prst="rect">
            <a:avLst/>
          </a:prstGeom>
        </p:spPr>
      </p:pic>
      <p:sp>
        <p:nvSpPr>
          <p:cNvPr id="23" name="Text 17"/>
          <p:cNvSpPr/>
          <p:nvPr/>
        </p:nvSpPr>
        <p:spPr>
          <a:xfrm>
            <a:off x="7421642" y="6415207"/>
            <a:ext cx="3724513" cy="295275"/>
          </a:xfrm>
          <a:prstGeom prst="rect">
            <a:avLst/>
          </a:prstGeom>
          <a:noFill/>
          <a:ln/>
        </p:spPr>
        <p:txBody>
          <a:bodyPr wrap="none" lIns="0" tIns="0" rIns="0" bIns="0" rtlCol="0" anchor="t"/>
          <a:lstStyle/>
          <a:p>
            <a:pPr marL="0" indent="0" algn="l">
              <a:lnSpc>
                <a:spcPts val="2300"/>
              </a:lnSpc>
              <a:buNone/>
            </a:pPr>
            <a:r>
              <a:rPr lang="en-US" sz="1850" b="1" dirty="0">
                <a:solidFill>
                  <a:srgbClr val="3B3535"/>
                </a:solidFill>
                <a:latin typeface="Calibri" panose="020F0502020204030204" pitchFamily="34" charset="0"/>
                <a:ea typeface="Noto Sans Semi Bold" pitchFamily="34" charset="-122"/>
                <a:cs typeface="Calibri" panose="020F0502020204030204" pitchFamily="34" charset="0"/>
              </a:rPr>
              <a:t>Language Impact on Time Spent</a:t>
            </a:r>
            <a:endParaRPr lang="en-US" sz="1850" b="1" dirty="0">
              <a:latin typeface="Calibri" panose="020F0502020204030204" pitchFamily="34" charset="0"/>
            </a:endParaRPr>
          </a:p>
        </p:txBody>
      </p:sp>
      <p:sp>
        <p:nvSpPr>
          <p:cNvPr id="24" name="Text 18"/>
          <p:cNvSpPr/>
          <p:nvPr/>
        </p:nvSpPr>
        <p:spPr>
          <a:xfrm>
            <a:off x="7421642" y="6823829"/>
            <a:ext cx="6430804" cy="604599"/>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Calibri" panose="020F0502020204030204" pitchFamily="34" charset="0"/>
                <a:ea typeface="Sora" pitchFamily="34" charset="-122"/>
                <a:cs typeface="Calibri" panose="020F0502020204030204" pitchFamily="34" charset="0"/>
              </a:rPr>
              <a:t>No statistically significant difference in time spent on the new page across language groups (p-value = 0.432 &gt; α = 0.05)</a:t>
            </a:r>
            <a:endParaRPr lang="en-US" sz="1450" b="1" dirty="0">
              <a:latin typeface="Calibri" panose="020F050202020403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411718"/>
            <a:ext cx="5622131" cy="1290958"/>
          </a:xfrm>
          <a:prstGeom prst="rect">
            <a:avLst/>
          </a:prstGeom>
          <a:noFill/>
          <a:ln/>
        </p:spPr>
        <p:txBody>
          <a:bodyPr wrap="none" lIns="0" tIns="0" rIns="0" bIns="0" rtlCol="0" anchor="t"/>
          <a:lstStyle/>
          <a:p>
            <a:pPr marL="0" indent="0" algn="l">
              <a:lnSpc>
                <a:spcPts val="4700"/>
              </a:lnSpc>
              <a:buNone/>
            </a:pPr>
            <a:r>
              <a:rPr lang="en-US" sz="3750" b="1" dirty="0">
                <a:solidFill>
                  <a:srgbClr val="1F1E1E"/>
                </a:solidFill>
                <a:latin typeface="Calibri" panose="020F0502020204030204" pitchFamily="34" charset="0"/>
                <a:ea typeface="Noto Sans Semi Bold" pitchFamily="34" charset="-122"/>
                <a:cs typeface="Calibri" panose="020F0502020204030204" pitchFamily="34" charset="0"/>
              </a:rPr>
              <a:t>Considerations on the </a:t>
            </a:r>
          </a:p>
          <a:p>
            <a:pPr marL="0" indent="0" algn="l">
              <a:lnSpc>
                <a:spcPts val="4700"/>
              </a:lnSpc>
              <a:buNone/>
            </a:pPr>
            <a:r>
              <a:rPr lang="en-US" sz="3750" b="1" dirty="0">
                <a:solidFill>
                  <a:srgbClr val="1F1E1E"/>
                </a:solidFill>
                <a:latin typeface="Calibri" panose="020F0502020204030204" pitchFamily="34" charset="0"/>
                <a:ea typeface="Noto Sans Semi Bold" pitchFamily="34" charset="-122"/>
                <a:cs typeface="Calibri" panose="020F0502020204030204" pitchFamily="34" charset="0"/>
              </a:rPr>
              <a:t>Limitations of the study</a:t>
            </a:r>
            <a:endParaRPr lang="en-US" sz="3750" b="1" dirty="0">
              <a:latin typeface="Calibri" panose="020F0502020204030204" pitchFamily="34" charset="0"/>
            </a:endParaRPr>
          </a:p>
        </p:txBody>
      </p:sp>
      <p:sp>
        <p:nvSpPr>
          <p:cNvPr id="4" name="Shape 1"/>
          <p:cNvSpPr/>
          <p:nvPr/>
        </p:nvSpPr>
        <p:spPr>
          <a:xfrm>
            <a:off x="793790" y="1987510"/>
            <a:ext cx="433745" cy="433745"/>
          </a:xfrm>
          <a:prstGeom prst="roundRect">
            <a:avLst>
              <a:gd name="adj" fmla="val 18669"/>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pic>
        <p:nvPicPr>
          <p:cNvPr id="5" name="Image 1" descr="preencoded.png"/>
          <p:cNvPicPr>
            <a:picLocks noChangeAspect="1"/>
          </p:cNvPicPr>
          <p:nvPr/>
        </p:nvPicPr>
        <p:blipFill>
          <a:blip r:embed="rId4"/>
          <a:stretch>
            <a:fillRect/>
          </a:stretch>
        </p:blipFill>
        <p:spPr>
          <a:xfrm>
            <a:off x="866001" y="2023586"/>
            <a:ext cx="289203" cy="361474"/>
          </a:xfrm>
          <a:prstGeom prst="rect">
            <a:avLst/>
          </a:prstGeom>
        </p:spPr>
      </p:pic>
      <p:sp>
        <p:nvSpPr>
          <p:cNvPr id="6" name="Text 2"/>
          <p:cNvSpPr/>
          <p:nvPr/>
        </p:nvSpPr>
        <p:spPr>
          <a:xfrm>
            <a:off x="1420297" y="1987510"/>
            <a:ext cx="2409944" cy="301228"/>
          </a:xfrm>
          <a:prstGeom prst="rect">
            <a:avLst/>
          </a:prstGeom>
          <a:noFill/>
          <a:ln/>
        </p:spPr>
        <p:txBody>
          <a:bodyPr wrap="none" lIns="0" tIns="0" rIns="0" bIns="0" rtlCol="0" anchor="t"/>
          <a:lstStyle/>
          <a:p>
            <a:pPr marL="0" indent="0" algn="l">
              <a:lnSpc>
                <a:spcPts val="2350"/>
              </a:lnSpc>
              <a:buNone/>
            </a:pPr>
            <a:r>
              <a:rPr lang="en-US" sz="1850" b="1" dirty="0">
                <a:solidFill>
                  <a:srgbClr val="3B3535"/>
                </a:solidFill>
                <a:latin typeface="Calibri" panose="020F0502020204030204" pitchFamily="34" charset="0"/>
                <a:ea typeface="Noto Sans Semi Bold" pitchFamily="34" charset="-122"/>
                <a:cs typeface="Calibri" panose="020F0502020204030204" pitchFamily="34" charset="0"/>
              </a:rPr>
              <a:t>Sample Size</a:t>
            </a:r>
            <a:endParaRPr lang="en-US" sz="1850" b="1" dirty="0">
              <a:latin typeface="Calibri" panose="020F0502020204030204" pitchFamily="34" charset="0"/>
            </a:endParaRPr>
          </a:p>
        </p:txBody>
      </p:sp>
      <p:sp>
        <p:nvSpPr>
          <p:cNvPr id="7" name="Text 3"/>
          <p:cNvSpPr/>
          <p:nvPr/>
        </p:nvSpPr>
        <p:spPr>
          <a:xfrm>
            <a:off x="1420297" y="2404348"/>
            <a:ext cx="6929914" cy="616744"/>
          </a:xfrm>
          <a:prstGeom prst="rect">
            <a:avLst/>
          </a:prstGeom>
          <a:noFill/>
          <a:ln/>
        </p:spPr>
        <p:txBody>
          <a:bodyPr wrap="square" lIns="0" tIns="0" rIns="0" bIns="0" rtlCol="0" anchor="t"/>
          <a:lstStyle/>
          <a:p>
            <a:pPr marL="0" indent="0" algn="l">
              <a:lnSpc>
                <a:spcPts val="2400"/>
              </a:lnSpc>
              <a:buNone/>
            </a:pPr>
            <a:r>
              <a:rPr lang="en-US" sz="1500" dirty="0">
                <a:solidFill>
                  <a:srgbClr val="3B3535"/>
                </a:solidFill>
                <a:latin typeface="Calibri" panose="020F0502020204030204" pitchFamily="34" charset="0"/>
                <a:ea typeface="Sora" pitchFamily="34" charset="-122"/>
                <a:cs typeface="Calibri" panose="020F0502020204030204" pitchFamily="34" charset="0"/>
              </a:rPr>
              <a:t>The study used 100 users (50 per group), which may limit the statistical power to detect smaller effects, especially in subgroup analyses</a:t>
            </a:r>
            <a:endParaRPr lang="en-US" sz="1500" b="1" dirty="0">
              <a:latin typeface="Calibri" panose="020F0502020204030204" pitchFamily="34" charset="0"/>
            </a:endParaRPr>
          </a:p>
        </p:txBody>
      </p:sp>
      <p:sp>
        <p:nvSpPr>
          <p:cNvPr id="8" name="Shape 4"/>
          <p:cNvSpPr/>
          <p:nvPr/>
        </p:nvSpPr>
        <p:spPr>
          <a:xfrm>
            <a:off x="793790" y="3430667"/>
            <a:ext cx="433745" cy="433745"/>
          </a:xfrm>
          <a:prstGeom prst="roundRect">
            <a:avLst>
              <a:gd name="adj" fmla="val 18669"/>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pic>
        <p:nvPicPr>
          <p:cNvPr id="9" name="Image 2" descr="preencoded.png"/>
          <p:cNvPicPr>
            <a:picLocks noChangeAspect="1"/>
          </p:cNvPicPr>
          <p:nvPr/>
        </p:nvPicPr>
        <p:blipFill>
          <a:blip r:embed="rId5"/>
          <a:stretch>
            <a:fillRect/>
          </a:stretch>
        </p:blipFill>
        <p:spPr>
          <a:xfrm>
            <a:off x="866001" y="3466743"/>
            <a:ext cx="289203" cy="361474"/>
          </a:xfrm>
          <a:prstGeom prst="rect">
            <a:avLst/>
          </a:prstGeom>
        </p:spPr>
      </p:pic>
      <p:sp>
        <p:nvSpPr>
          <p:cNvPr id="10" name="Text 5"/>
          <p:cNvSpPr/>
          <p:nvPr/>
        </p:nvSpPr>
        <p:spPr>
          <a:xfrm>
            <a:off x="1420297" y="3430667"/>
            <a:ext cx="2409944" cy="301228"/>
          </a:xfrm>
          <a:prstGeom prst="rect">
            <a:avLst/>
          </a:prstGeom>
          <a:noFill/>
          <a:ln/>
        </p:spPr>
        <p:txBody>
          <a:bodyPr wrap="none" lIns="0" tIns="0" rIns="0" bIns="0" rtlCol="0" anchor="t"/>
          <a:lstStyle/>
          <a:p>
            <a:pPr marL="0" indent="0" algn="l">
              <a:lnSpc>
                <a:spcPts val="2350"/>
              </a:lnSpc>
              <a:buNone/>
            </a:pPr>
            <a:r>
              <a:rPr lang="en-US" sz="1850" b="1" dirty="0">
                <a:solidFill>
                  <a:srgbClr val="3B3535"/>
                </a:solidFill>
                <a:latin typeface="Calibri" panose="020F0502020204030204" pitchFamily="34" charset="0"/>
                <a:ea typeface="Noto Sans Semi Bold" pitchFamily="34" charset="-122"/>
                <a:cs typeface="Calibri" panose="020F0502020204030204" pitchFamily="34" charset="0"/>
              </a:rPr>
              <a:t>Time Frame</a:t>
            </a:r>
            <a:endParaRPr lang="en-US" sz="1850" b="1" dirty="0">
              <a:latin typeface="Calibri" panose="020F0502020204030204" pitchFamily="34" charset="0"/>
            </a:endParaRPr>
          </a:p>
        </p:txBody>
      </p:sp>
      <p:sp>
        <p:nvSpPr>
          <p:cNvPr id="11" name="Text 6"/>
          <p:cNvSpPr/>
          <p:nvPr/>
        </p:nvSpPr>
        <p:spPr>
          <a:xfrm>
            <a:off x="1420297" y="3847505"/>
            <a:ext cx="6929914" cy="616744"/>
          </a:xfrm>
          <a:prstGeom prst="rect">
            <a:avLst/>
          </a:prstGeom>
          <a:noFill/>
          <a:ln/>
        </p:spPr>
        <p:txBody>
          <a:bodyPr wrap="square" lIns="0" tIns="0" rIns="0" bIns="0" rtlCol="0" anchor="t"/>
          <a:lstStyle/>
          <a:p>
            <a:pPr marL="0" indent="0" algn="l">
              <a:lnSpc>
                <a:spcPts val="2400"/>
              </a:lnSpc>
              <a:buNone/>
            </a:pPr>
            <a:r>
              <a:rPr lang="en-US" sz="1500" dirty="0">
                <a:solidFill>
                  <a:srgbClr val="3B3535"/>
                </a:solidFill>
                <a:latin typeface="Calibri" panose="020F0502020204030204" pitchFamily="34" charset="0"/>
                <a:ea typeface="Sora" pitchFamily="34" charset="-122"/>
                <a:cs typeface="Calibri" panose="020F0502020204030204" pitchFamily="34" charset="0"/>
              </a:rPr>
              <a:t>The analysis represents a snapshot in time and may not account for seasonal variations in user behavior</a:t>
            </a:r>
            <a:endParaRPr lang="en-US" sz="1500" b="1" dirty="0">
              <a:latin typeface="Calibri" panose="020F0502020204030204" pitchFamily="34" charset="0"/>
            </a:endParaRPr>
          </a:p>
        </p:txBody>
      </p:sp>
      <p:sp>
        <p:nvSpPr>
          <p:cNvPr id="12" name="Shape 7"/>
          <p:cNvSpPr/>
          <p:nvPr/>
        </p:nvSpPr>
        <p:spPr>
          <a:xfrm>
            <a:off x="793790" y="4873823"/>
            <a:ext cx="433745" cy="433745"/>
          </a:xfrm>
          <a:prstGeom prst="roundRect">
            <a:avLst>
              <a:gd name="adj" fmla="val 18669"/>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pic>
        <p:nvPicPr>
          <p:cNvPr id="13" name="Image 3" descr="preencoded.png"/>
          <p:cNvPicPr>
            <a:picLocks noChangeAspect="1"/>
          </p:cNvPicPr>
          <p:nvPr/>
        </p:nvPicPr>
        <p:blipFill>
          <a:blip r:embed="rId6"/>
          <a:stretch>
            <a:fillRect/>
          </a:stretch>
        </p:blipFill>
        <p:spPr>
          <a:xfrm>
            <a:off x="866001" y="4909899"/>
            <a:ext cx="289203" cy="361474"/>
          </a:xfrm>
          <a:prstGeom prst="rect">
            <a:avLst/>
          </a:prstGeom>
        </p:spPr>
      </p:pic>
      <p:sp>
        <p:nvSpPr>
          <p:cNvPr id="14" name="Text 8"/>
          <p:cNvSpPr/>
          <p:nvPr/>
        </p:nvSpPr>
        <p:spPr>
          <a:xfrm>
            <a:off x="1420297" y="4873823"/>
            <a:ext cx="2409944" cy="301228"/>
          </a:xfrm>
          <a:prstGeom prst="rect">
            <a:avLst/>
          </a:prstGeom>
          <a:noFill/>
          <a:ln/>
        </p:spPr>
        <p:txBody>
          <a:bodyPr wrap="none" lIns="0" tIns="0" rIns="0" bIns="0" rtlCol="0" anchor="t"/>
          <a:lstStyle/>
          <a:p>
            <a:pPr marL="0" indent="0" algn="l">
              <a:lnSpc>
                <a:spcPts val="2350"/>
              </a:lnSpc>
              <a:buNone/>
            </a:pPr>
            <a:r>
              <a:rPr lang="en-US" sz="1850" b="1" dirty="0">
                <a:solidFill>
                  <a:srgbClr val="3B3535"/>
                </a:solidFill>
                <a:latin typeface="Calibri" panose="020F0502020204030204" pitchFamily="34" charset="0"/>
                <a:ea typeface="Noto Sans Semi Bold" pitchFamily="34" charset="-122"/>
                <a:cs typeface="Calibri" panose="020F0502020204030204" pitchFamily="34" charset="0"/>
              </a:rPr>
              <a:t>Limited Variables</a:t>
            </a:r>
            <a:endParaRPr lang="en-US" sz="1850" b="1" dirty="0">
              <a:latin typeface="Calibri" panose="020F0502020204030204" pitchFamily="34" charset="0"/>
            </a:endParaRPr>
          </a:p>
        </p:txBody>
      </p:sp>
      <p:sp>
        <p:nvSpPr>
          <p:cNvPr id="15" name="Text 9"/>
          <p:cNvSpPr/>
          <p:nvPr/>
        </p:nvSpPr>
        <p:spPr>
          <a:xfrm>
            <a:off x="1420297" y="5290661"/>
            <a:ext cx="6929914" cy="616744"/>
          </a:xfrm>
          <a:prstGeom prst="rect">
            <a:avLst/>
          </a:prstGeom>
          <a:noFill/>
          <a:ln/>
        </p:spPr>
        <p:txBody>
          <a:bodyPr wrap="square" lIns="0" tIns="0" rIns="0" bIns="0" rtlCol="0" anchor="t"/>
          <a:lstStyle/>
          <a:p>
            <a:pPr marL="0" indent="0" algn="l">
              <a:lnSpc>
                <a:spcPts val="2400"/>
              </a:lnSpc>
              <a:buNone/>
            </a:pPr>
            <a:r>
              <a:rPr lang="en-US" sz="1500" dirty="0">
                <a:solidFill>
                  <a:srgbClr val="3B3535"/>
                </a:solidFill>
                <a:latin typeface="Calibri" panose="020F0502020204030204" pitchFamily="34" charset="0"/>
                <a:ea typeface="Sora" pitchFamily="34" charset="-122"/>
                <a:cs typeface="Calibri" panose="020F0502020204030204" pitchFamily="34" charset="0"/>
              </a:rPr>
              <a:t>The study focused on a few key metrics and may not capture all factors influencing user decisions</a:t>
            </a:r>
            <a:endParaRPr lang="en-US" sz="1500" b="1" dirty="0">
              <a:latin typeface="Calibri" panose="020F0502020204030204" pitchFamily="34" charset="0"/>
            </a:endParaRPr>
          </a:p>
        </p:txBody>
      </p:sp>
      <p:sp>
        <p:nvSpPr>
          <p:cNvPr id="16" name="Shape 10"/>
          <p:cNvSpPr/>
          <p:nvPr/>
        </p:nvSpPr>
        <p:spPr>
          <a:xfrm>
            <a:off x="793790" y="6316980"/>
            <a:ext cx="433745" cy="433745"/>
          </a:xfrm>
          <a:prstGeom prst="roundRect">
            <a:avLst>
              <a:gd name="adj" fmla="val 18669"/>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pic>
        <p:nvPicPr>
          <p:cNvPr id="17" name="Image 4" descr="preencoded.png"/>
          <p:cNvPicPr>
            <a:picLocks noChangeAspect="1"/>
          </p:cNvPicPr>
          <p:nvPr/>
        </p:nvPicPr>
        <p:blipFill>
          <a:blip r:embed="rId7"/>
          <a:stretch>
            <a:fillRect/>
          </a:stretch>
        </p:blipFill>
        <p:spPr>
          <a:xfrm>
            <a:off x="866001" y="6353056"/>
            <a:ext cx="289203" cy="361474"/>
          </a:xfrm>
          <a:prstGeom prst="rect">
            <a:avLst/>
          </a:prstGeom>
        </p:spPr>
      </p:pic>
      <p:sp>
        <p:nvSpPr>
          <p:cNvPr id="18" name="Text 11"/>
          <p:cNvSpPr/>
          <p:nvPr/>
        </p:nvSpPr>
        <p:spPr>
          <a:xfrm>
            <a:off x="1420297" y="6316980"/>
            <a:ext cx="3174087" cy="301228"/>
          </a:xfrm>
          <a:prstGeom prst="rect">
            <a:avLst/>
          </a:prstGeom>
          <a:noFill/>
          <a:ln/>
        </p:spPr>
        <p:txBody>
          <a:bodyPr wrap="none" lIns="0" tIns="0" rIns="0" bIns="0" rtlCol="0" anchor="t"/>
          <a:lstStyle/>
          <a:p>
            <a:pPr marL="0" indent="0" algn="l">
              <a:lnSpc>
                <a:spcPts val="2350"/>
              </a:lnSpc>
              <a:buNone/>
            </a:pPr>
            <a:r>
              <a:rPr lang="en-US" sz="1850" b="1" dirty="0">
                <a:solidFill>
                  <a:srgbClr val="3B3535"/>
                </a:solidFill>
                <a:latin typeface="Calibri" panose="020F0502020204030204" pitchFamily="34" charset="0"/>
                <a:ea typeface="Noto Sans Semi Bold" pitchFamily="34" charset="-122"/>
                <a:cs typeface="Calibri" panose="020F0502020204030204" pitchFamily="34" charset="0"/>
              </a:rPr>
              <a:t>Geographic Considerations</a:t>
            </a:r>
            <a:endParaRPr lang="en-US" sz="1850" b="1" dirty="0">
              <a:latin typeface="Calibri" panose="020F0502020204030204" pitchFamily="34" charset="0"/>
            </a:endParaRPr>
          </a:p>
        </p:txBody>
      </p:sp>
      <p:sp>
        <p:nvSpPr>
          <p:cNvPr id="19" name="Text 12"/>
          <p:cNvSpPr/>
          <p:nvPr/>
        </p:nvSpPr>
        <p:spPr>
          <a:xfrm>
            <a:off x="1420297" y="6733818"/>
            <a:ext cx="6929914" cy="616744"/>
          </a:xfrm>
          <a:prstGeom prst="rect">
            <a:avLst/>
          </a:prstGeom>
          <a:noFill/>
          <a:ln/>
        </p:spPr>
        <p:txBody>
          <a:bodyPr wrap="square" lIns="0" tIns="0" rIns="0" bIns="0" rtlCol="0" anchor="t"/>
          <a:lstStyle/>
          <a:p>
            <a:pPr marL="0" indent="0" algn="l">
              <a:lnSpc>
                <a:spcPts val="2400"/>
              </a:lnSpc>
              <a:buNone/>
            </a:pPr>
            <a:r>
              <a:rPr lang="en-US" sz="1500" dirty="0">
                <a:solidFill>
                  <a:srgbClr val="3B3535"/>
                </a:solidFill>
                <a:latin typeface="Calibri" panose="020F0502020204030204" pitchFamily="34" charset="0"/>
                <a:ea typeface="Sora" pitchFamily="34" charset="-122"/>
                <a:cs typeface="Calibri" panose="020F0502020204030204" pitchFamily="34" charset="0"/>
              </a:rPr>
              <a:t>The analysis did not account for potential regional differences in user behavior beyond language preference</a:t>
            </a:r>
            <a:endParaRPr lang="en-US" sz="1500" b="1" dirty="0">
              <a:latin typeface="Calibri" panose="020F0502020204030204" pitchFamily="34" charset="0"/>
            </a:endParaRPr>
          </a:p>
        </p:txBody>
      </p:sp>
    </p:spTree>
    <p:extLst>
      <p:ext uri="{BB962C8B-B14F-4D97-AF65-F5344CB8AC3E}">
        <p14:creationId xmlns:p14="http://schemas.microsoft.com/office/powerpoint/2010/main" val="21066927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10e9006cb6c_1_20"/>
          <p:cNvSpPr txBox="1">
            <a:spLocks noGrp="1"/>
          </p:cNvSpPr>
          <p:nvPr>
            <p:ph type="ctrTitle"/>
          </p:nvPr>
        </p:nvSpPr>
        <p:spPr>
          <a:xfrm>
            <a:off x="0" y="4512680"/>
            <a:ext cx="14630400" cy="930720"/>
          </a:xfrm>
          <a:prstGeom prst="rect">
            <a:avLst/>
          </a:prstGeom>
          <a:solidFill>
            <a:srgbClr val="0000FF"/>
          </a:solidFill>
          <a:ln>
            <a:noFill/>
          </a:ln>
        </p:spPr>
        <p:txBody>
          <a:bodyPr spcFirstLastPara="1" wrap="square" lIns="146280" tIns="146280" rIns="146280" bIns="146280" anchor="b" anchorCtr="0">
            <a:noAutofit/>
          </a:bodyPr>
          <a:lstStyle/>
          <a:p>
            <a:r>
              <a:rPr lang="en" sz="5280">
                <a:solidFill>
                  <a:schemeClr val="lt1"/>
                </a:solidFill>
              </a:rPr>
              <a:t>APPENDIX</a:t>
            </a:r>
            <a:endParaRPr sz="528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209deb045d_0_1"/>
          <p:cNvSpPr txBox="1">
            <a:spLocks noGrp="1"/>
          </p:cNvSpPr>
          <p:nvPr>
            <p:ph type="title"/>
          </p:nvPr>
        </p:nvSpPr>
        <p:spPr>
          <a:xfrm>
            <a:off x="324080" y="462846"/>
            <a:ext cx="13632960" cy="916320"/>
          </a:xfrm>
          <a:prstGeom prst="rect">
            <a:avLst/>
          </a:prstGeom>
          <a:noFill/>
          <a:ln>
            <a:noFill/>
          </a:ln>
        </p:spPr>
        <p:txBody>
          <a:bodyPr spcFirstLastPara="1" wrap="square" lIns="146280" tIns="146280" rIns="146280" bIns="146280" anchor="t" anchorCtr="0">
            <a:noAutofit/>
          </a:bodyPr>
          <a:lstStyle/>
          <a:p>
            <a:r>
              <a:rPr lang="en" dirty="0">
                <a:solidFill>
                  <a:srgbClr val="000000"/>
                </a:solidFill>
              </a:rPr>
              <a:t>Question 1 Hypothesis Testing Details</a:t>
            </a:r>
            <a:endParaRPr dirty="0">
              <a:solidFill>
                <a:srgbClr val="000000"/>
              </a:solidFill>
            </a:endParaRPr>
          </a:p>
        </p:txBody>
      </p:sp>
      <p:pic>
        <p:nvPicPr>
          <p:cNvPr id="2" name="Picture 1">
            <a:extLst>
              <a:ext uri="{FF2B5EF4-FFF2-40B4-BE49-F238E27FC236}">
                <a16:creationId xmlns:a16="http://schemas.microsoft.com/office/drawing/2014/main" id="{5AC8B13B-EDC4-1A3E-78AD-53376A2B6CC0}"/>
              </a:ext>
            </a:extLst>
          </p:cNvPr>
          <p:cNvPicPr>
            <a:picLocks noChangeAspect="1"/>
          </p:cNvPicPr>
          <p:nvPr/>
        </p:nvPicPr>
        <p:blipFill>
          <a:blip r:embed="rId3"/>
          <a:stretch>
            <a:fillRect/>
          </a:stretch>
        </p:blipFill>
        <p:spPr>
          <a:xfrm>
            <a:off x="324080" y="1379166"/>
            <a:ext cx="6972776" cy="3667396"/>
          </a:xfrm>
          <a:prstGeom prst="rect">
            <a:avLst/>
          </a:prstGeom>
        </p:spPr>
      </p:pic>
      <p:grpSp>
        <p:nvGrpSpPr>
          <p:cNvPr id="7" name="Group 6">
            <a:extLst>
              <a:ext uri="{FF2B5EF4-FFF2-40B4-BE49-F238E27FC236}">
                <a16:creationId xmlns:a16="http://schemas.microsoft.com/office/drawing/2014/main" id="{CBAFA710-90F0-FD1A-91BB-75C5F987477C}"/>
              </a:ext>
            </a:extLst>
          </p:cNvPr>
          <p:cNvGrpSpPr/>
          <p:nvPr/>
        </p:nvGrpSpPr>
        <p:grpSpPr>
          <a:xfrm>
            <a:off x="6967959" y="1379166"/>
            <a:ext cx="5546185" cy="5056359"/>
            <a:chOff x="7296856" y="1379165"/>
            <a:chExt cx="5078392" cy="4715627"/>
          </a:xfrm>
        </p:grpSpPr>
        <p:pic>
          <p:nvPicPr>
            <p:cNvPr id="3" name="Picture 2">
              <a:extLst>
                <a:ext uri="{FF2B5EF4-FFF2-40B4-BE49-F238E27FC236}">
                  <a16:creationId xmlns:a16="http://schemas.microsoft.com/office/drawing/2014/main" id="{F2073FEB-0009-F037-2F98-12348DDD0243}"/>
                </a:ext>
              </a:extLst>
            </p:cNvPr>
            <p:cNvPicPr>
              <a:picLocks noChangeAspect="1"/>
            </p:cNvPicPr>
            <p:nvPr/>
          </p:nvPicPr>
          <p:blipFill>
            <a:blip r:embed="rId4"/>
            <a:stretch>
              <a:fillRect/>
            </a:stretch>
          </p:blipFill>
          <p:spPr>
            <a:xfrm>
              <a:off x="7296856" y="1379165"/>
              <a:ext cx="4893543" cy="3667395"/>
            </a:xfrm>
            <a:prstGeom prst="rect">
              <a:avLst/>
            </a:prstGeom>
          </p:spPr>
        </p:pic>
        <p:pic>
          <p:nvPicPr>
            <p:cNvPr id="6" name="Picture 5">
              <a:extLst>
                <a:ext uri="{FF2B5EF4-FFF2-40B4-BE49-F238E27FC236}">
                  <a16:creationId xmlns:a16="http://schemas.microsoft.com/office/drawing/2014/main" id="{07533291-592D-3482-3E5A-85F79FFF42C9}"/>
                </a:ext>
              </a:extLst>
            </p:cNvPr>
            <p:cNvPicPr>
              <a:picLocks noChangeAspect="1"/>
            </p:cNvPicPr>
            <p:nvPr/>
          </p:nvPicPr>
          <p:blipFill>
            <a:blip r:embed="rId5"/>
            <a:stretch>
              <a:fillRect/>
            </a:stretch>
          </p:blipFill>
          <p:spPr>
            <a:xfrm>
              <a:off x="7296856" y="5046560"/>
              <a:ext cx="5078392" cy="1048232"/>
            </a:xfrm>
            <a:prstGeom prst="rect">
              <a:avLst/>
            </a:prstGeom>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E27D218E-62F4-43D5-A13D-88BF9E78D0FF}"/>
            </a:ext>
          </a:extLst>
        </p:cNvPr>
        <p:cNvGrpSpPr/>
        <p:nvPr/>
      </p:nvGrpSpPr>
      <p:grpSpPr>
        <a:xfrm>
          <a:off x="0" y="0"/>
          <a:ext cx="0" cy="0"/>
          <a:chOff x="0" y="0"/>
          <a:chExt cx="0" cy="0"/>
        </a:xfrm>
      </p:grpSpPr>
      <p:sp>
        <p:nvSpPr>
          <p:cNvPr id="155" name="Google Shape;155;g1209deb045d_0_1">
            <a:extLst>
              <a:ext uri="{FF2B5EF4-FFF2-40B4-BE49-F238E27FC236}">
                <a16:creationId xmlns:a16="http://schemas.microsoft.com/office/drawing/2014/main" id="{6E74D145-81E3-496A-ACE9-6C174D7DAF6F}"/>
              </a:ext>
            </a:extLst>
          </p:cNvPr>
          <p:cNvSpPr txBox="1">
            <a:spLocks noGrp="1"/>
          </p:cNvSpPr>
          <p:nvPr>
            <p:ph type="title"/>
          </p:nvPr>
        </p:nvSpPr>
        <p:spPr>
          <a:xfrm>
            <a:off x="324080" y="462846"/>
            <a:ext cx="13632960" cy="916320"/>
          </a:xfrm>
          <a:prstGeom prst="rect">
            <a:avLst/>
          </a:prstGeom>
          <a:noFill/>
          <a:ln>
            <a:noFill/>
          </a:ln>
        </p:spPr>
        <p:txBody>
          <a:bodyPr spcFirstLastPara="1" wrap="square" lIns="146280" tIns="146280" rIns="146280" bIns="146280" anchor="t" anchorCtr="0">
            <a:noAutofit/>
          </a:bodyPr>
          <a:lstStyle/>
          <a:p>
            <a:r>
              <a:rPr lang="en" dirty="0">
                <a:solidFill>
                  <a:srgbClr val="000000"/>
                </a:solidFill>
              </a:rPr>
              <a:t>Question 2 Hypothesis Testing Details</a:t>
            </a:r>
            <a:endParaRPr dirty="0">
              <a:solidFill>
                <a:srgbClr val="000000"/>
              </a:solidFill>
            </a:endParaRPr>
          </a:p>
        </p:txBody>
      </p:sp>
      <p:pic>
        <p:nvPicPr>
          <p:cNvPr id="4" name="Picture 3">
            <a:extLst>
              <a:ext uri="{FF2B5EF4-FFF2-40B4-BE49-F238E27FC236}">
                <a16:creationId xmlns:a16="http://schemas.microsoft.com/office/drawing/2014/main" id="{49C5A640-0BDE-7DF0-052A-FC8C24F04DD4}"/>
              </a:ext>
            </a:extLst>
          </p:cNvPr>
          <p:cNvPicPr>
            <a:picLocks noChangeAspect="1"/>
          </p:cNvPicPr>
          <p:nvPr/>
        </p:nvPicPr>
        <p:blipFill>
          <a:blip r:embed="rId3"/>
          <a:stretch>
            <a:fillRect/>
          </a:stretch>
        </p:blipFill>
        <p:spPr>
          <a:xfrm>
            <a:off x="324080" y="1222588"/>
            <a:ext cx="6368938" cy="4260857"/>
          </a:xfrm>
          <a:prstGeom prst="rect">
            <a:avLst/>
          </a:prstGeom>
        </p:spPr>
      </p:pic>
      <p:pic>
        <p:nvPicPr>
          <p:cNvPr id="5" name="Picture 4">
            <a:extLst>
              <a:ext uri="{FF2B5EF4-FFF2-40B4-BE49-F238E27FC236}">
                <a16:creationId xmlns:a16="http://schemas.microsoft.com/office/drawing/2014/main" id="{668D5D1E-8D5D-3527-6C06-B76583C25EC7}"/>
              </a:ext>
            </a:extLst>
          </p:cNvPr>
          <p:cNvPicPr>
            <a:picLocks noChangeAspect="1"/>
          </p:cNvPicPr>
          <p:nvPr/>
        </p:nvPicPr>
        <p:blipFill>
          <a:blip r:embed="rId4"/>
          <a:stretch>
            <a:fillRect/>
          </a:stretch>
        </p:blipFill>
        <p:spPr>
          <a:xfrm>
            <a:off x="6693018" y="1285385"/>
            <a:ext cx="6034095" cy="5721627"/>
          </a:xfrm>
          <a:prstGeom prst="rect">
            <a:avLst/>
          </a:prstGeom>
        </p:spPr>
      </p:pic>
    </p:spTree>
    <p:extLst>
      <p:ext uri="{BB962C8B-B14F-4D97-AF65-F5344CB8AC3E}">
        <p14:creationId xmlns:p14="http://schemas.microsoft.com/office/powerpoint/2010/main" val="585574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2E7D14A0-ACA8-41AA-D970-9957380CAD26}"/>
            </a:ext>
          </a:extLst>
        </p:cNvPr>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8212D98B-D725-8AD1-634C-FDA4212850FA}"/>
              </a:ext>
            </a:extLst>
          </p:cNvPr>
          <p:cNvPicPr>
            <a:picLocks noChangeAspect="1"/>
          </p:cNvPicPr>
          <p:nvPr/>
        </p:nvPicPr>
        <p:blipFill>
          <a:blip r:embed="rId3"/>
          <a:stretch>
            <a:fillRect/>
          </a:stretch>
        </p:blipFill>
        <p:spPr>
          <a:xfrm>
            <a:off x="324080" y="1689200"/>
            <a:ext cx="6394415" cy="5302070"/>
          </a:xfrm>
          <a:prstGeom prst="rect">
            <a:avLst/>
          </a:prstGeom>
        </p:spPr>
      </p:pic>
      <p:sp>
        <p:nvSpPr>
          <p:cNvPr id="155" name="Google Shape;155;g1209deb045d_0_1">
            <a:extLst>
              <a:ext uri="{FF2B5EF4-FFF2-40B4-BE49-F238E27FC236}">
                <a16:creationId xmlns:a16="http://schemas.microsoft.com/office/drawing/2014/main" id="{5C493257-A9D2-1331-7070-AD95D95C1905}"/>
              </a:ext>
            </a:extLst>
          </p:cNvPr>
          <p:cNvSpPr txBox="1">
            <a:spLocks noGrp="1"/>
          </p:cNvSpPr>
          <p:nvPr>
            <p:ph type="title"/>
          </p:nvPr>
        </p:nvSpPr>
        <p:spPr>
          <a:xfrm>
            <a:off x="324080" y="462846"/>
            <a:ext cx="13632960" cy="916320"/>
          </a:xfrm>
          <a:prstGeom prst="rect">
            <a:avLst/>
          </a:prstGeom>
          <a:noFill/>
          <a:ln>
            <a:noFill/>
          </a:ln>
        </p:spPr>
        <p:txBody>
          <a:bodyPr spcFirstLastPara="1" wrap="square" lIns="146280" tIns="146280" rIns="146280" bIns="146280" anchor="t" anchorCtr="0">
            <a:noAutofit/>
          </a:bodyPr>
          <a:lstStyle/>
          <a:p>
            <a:r>
              <a:rPr lang="en" dirty="0">
                <a:solidFill>
                  <a:srgbClr val="000000"/>
                </a:solidFill>
              </a:rPr>
              <a:t>Question 3 Hypothesis Testing Details</a:t>
            </a:r>
            <a:endParaRPr dirty="0">
              <a:solidFill>
                <a:srgbClr val="000000"/>
              </a:solidFill>
            </a:endParaRPr>
          </a:p>
        </p:txBody>
      </p:sp>
      <p:pic>
        <p:nvPicPr>
          <p:cNvPr id="5" name="Picture 4" descr="A screenshot of a computer&#10;&#10;AI-generated content may be incorrect.">
            <a:extLst>
              <a:ext uri="{FF2B5EF4-FFF2-40B4-BE49-F238E27FC236}">
                <a16:creationId xmlns:a16="http://schemas.microsoft.com/office/drawing/2014/main" id="{F27B9B22-3D62-208F-68CB-6000E03011EB}"/>
              </a:ext>
            </a:extLst>
          </p:cNvPr>
          <p:cNvPicPr>
            <a:picLocks noChangeAspect="1"/>
          </p:cNvPicPr>
          <p:nvPr/>
        </p:nvPicPr>
        <p:blipFill>
          <a:blip r:embed="rId4"/>
          <a:stretch>
            <a:fillRect/>
          </a:stretch>
        </p:blipFill>
        <p:spPr>
          <a:xfrm>
            <a:off x="5416953" y="1689199"/>
            <a:ext cx="7292144" cy="5979933"/>
          </a:xfrm>
          <a:prstGeom prst="rect">
            <a:avLst/>
          </a:prstGeom>
        </p:spPr>
      </p:pic>
    </p:spTree>
    <p:extLst>
      <p:ext uri="{BB962C8B-B14F-4D97-AF65-F5344CB8AC3E}">
        <p14:creationId xmlns:p14="http://schemas.microsoft.com/office/powerpoint/2010/main" val="228598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a:extLst>
            <a:ext uri="{FF2B5EF4-FFF2-40B4-BE49-F238E27FC236}">
              <a16:creationId xmlns:a16="http://schemas.microsoft.com/office/drawing/2014/main" id="{BA214BF2-0083-68FD-FFCF-122C7B4A1F5B}"/>
            </a:ext>
          </a:extLst>
        </p:cNvPr>
        <p:cNvGrpSpPr/>
        <p:nvPr/>
      </p:nvGrpSpPr>
      <p:grpSpPr>
        <a:xfrm>
          <a:off x="0" y="0"/>
          <a:ext cx="0" cy="0"/>
          <a:chOff x="0" y="0"/>
          <a:chExt cx="0" cy="0"/>
        </a:xfrm>
      </p:grpSpPr>
      <p:sp>
        <p:nvSpPr>
          <p:cNvPr id="160" name="Slide Background">
            <a:extLst>
              <a:ext uri="{FF2B5EF4-FFF2-40B4-BE49-F238E27FC236}">
                <a16:creationId xmlns:a16="http://schemas.microsoft.com/office/drawing/2014/main" id="{80FF5399-FA23-473F-85C9-264D3BE15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2" name="Rectangle 161">
            <a:extLst>
              <a:ext uri="{FF2B5EF4-FFF2-40B4-BE49-F238E27FC236}">
                <a16:creationId xmlns:a16="http://schemas.microsoft.com/office/drawing/2014/main" id="{C7131595-FDDB-7A19-5010-FB35011F3B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957"/>
            <a:ext cx="14630398" cy="2745208"/>
          </a:xfrm>
          <a:prstGeom prst="rect">
            <a:avLst/>
          </a:prstGeom>
          <a:ln>
            <a:noFill/>
          </a:ln>
          <a:effectLst>
            <a:outerShdw blurRad="317500" dist="203200" dir="7140000" sx="89000" sy="89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g1209deb045d_0_1">
            <a:extLst>
              <a:ext uri="{FF2B5EF4-FFF2-40B4-BE49-F238E27FC236}">
                <a16:creationId xmlns:a16="http://schemas.microsoft.com/office/drawing/2014/main" id="{EE3023FF-EC01-C2CC-DAB5-C7ADDED99106}"/>
              </a:ext>
            </a:extLst>
          </p:cNvPr>
          <p:cNvSpPr txBox="1">
            <a:spLocks noGrp="1"/>
          </p:cNvSpPr>
          <p:nvPr>
            <p:ph type="title"/>
          </p:nvPr>
        </p:nvSpPr>
        <p:spPr>
          <a:xfrm>
            <a:off x="910742" y="523173"/>
            <a:ext cx="7922706" cy="171877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5800"/>
              <a:t>Question 4 Hypothesis Testing Details</a:t>
            </a:r>
          </a:p>
        </p:txBody>
      </p:sp>
      <p:pic>
        <p:nvPicPr>
          <p:cNvPr id="5" name="Picture 4" descr="A screenshot of a computer&#10;&#10;AI-generated content may be incorrect.">
            <a:extLst>
              <a:ext uri="{FF2B5EF4-FFF2-40B4-BE49-F238E27FC236}">
                <a16:creationId xmlns:a16="http://schemas.microsoft.com/office/drawing/2014/main" id="{9780BCE7-3B81-D5FF-3FA8-06211596780F}"/>
              </a:ext>
            </a:extLst>
          </p:cNvPr>
          <p:cNvPicPr>
            <a:picLocks noChangeAspect="1"/>
          </p:cNvPicPr>
          <p:nvPr/>
        </p:nvPicPr>
        <p:blipFill>
          <a:blip r:embed="rId3"/>
          <a:stretch>
            <a:fillRect/>
          </a:stretch>
        </p:blipFill>
        <p:spPr>
          <a:xfrm>
            <a:off x="869542" y="4270521"/>
            <a:ext cx="4079063" cy="2437239"/>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74D5B46A-F178-A56C-6420-3EB8E719D516}"/>
              </a:ext>
            </a:extLst>
          </p:cNvPr>
          <p:cNvPicPr>
            <a:picLocks noChangeAspect="1"/>
          </p:cNvPicPr>
          <p:nvPr/>
        </p:nvPicPr>
        <p:blipFill>
          <a:blip r:embed="rId4"/>
          <a:stretch>
            <a:fillRect/>
          </a:stretch>
        </p:blipFill>
        <p:spPr>
          <a:xfrm>
            <a:off x="5275668" y="3626212"/>
            <a:ext cx="4079062" cy="373234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20BE41CF-C394-050F-0386-79FB3B629ABE}"/>
              </a:ext>
            </a:extLst>
          </p:cNvPr>
          <p:cNvPicPr>
            <a:picLocks noChangeAspect="1"/>
          </p:cNvPicPr>
          <p:nvPr/>
        </p:nvPicPr>
        <p:blipFill>
          <a:blip r:embed="rId5"/>
          <a:stretch>
            <a:fillRect/>
          </a:stretch>
        </p:blipFill>
        <p:spPr>
          <a:xfrm>
            <a:off x="9674894" y="3763880"/>
            <a:ext cx="4079063" cy="3457005"/>
          </a:xfrm>
          <a:prstGeom prst="rect">
            <a:avLst/>
          </a:prstGeom>
        </p:spPr>
      </p:pic>
    </p:spTree>
    <p:extLst>
      <p:ext uri="{BB962C8B-B14F-4D97-AF65-F5344CB8AC3E}">
        <p14:creationId xmlns:p14="http://schemas.microsoft.com/office/powerpoint/2010/main" val="856081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6495" y="889516"/>
            <a:ext cx="6925151" cy="576858"/>
          </a:xfrm>
          <a:prstGeom prst="rect">
            <a:avLst/>
          </a:prstGeom>
          <a:noFill/>
          <a:ln/>
        </p:spPr>
        <p:txBody>
          <a:bodyPr wrap="none" lIns="0" tIns="0" rIns="0" bIns="0" rtlCol="0" anchor="t"/>
          <a:lstStyle/>
          <a:p>
            <a:pPr marL="0" indent="0" algn="l">
              <a:lnSpc>
                <a:spcPts val="4500"/>
              </a:lnSpc>
              <a:buNone/>
            </a:pPr>
            <a:r>
              <a:rPr lang="en-US" sz="3600" b="1" dirty="0">
                <a:solidFill>
                  <a:srgbClr val="1F1E1E"/>
                </a:solidFill>
                <a:latin typeface="Calibri" panose="020F0502020204030204" pitchFamily="34" charset="0"/>
                <a:ea typeface="Noto Sans Semi Bold" pitchFamily="34" charset="-122"/>
                <a:cs typeface="Calibri" panose="020F0502020204030204" pitchFamily="34" charset="0"/>
              </a:rPr>
              <a:t>Further Analysis Opportunities</a:t>
            </a:r>
            <a:endParaRPr lang="en-US" sz="3600" b="1" dirty="0">
              <a:latin typeface="Calibri" panose="020F0502020204030204" pitchFamily="34" charset="0"/>
            </a:endParaRPr>
          </a:p>
        </p:txBody>
      </p:sp>
      <p:pic>
        <p:nvPicPr>
          <p:cNvPr id="4" name="Image 1" descr="preencoded.png"/>
          <p:cNvPicPr>
            <a:picLocks noChangeAspect="1"/>
          </p:cNvPicPr>
          <p:nvPr/>
        </p:nvPicPr>
        <p:blipFill>
          <a:blip r:embed="rId4"/>
          <a:stretch>
            <a:fillRect/>
          </a:stretch>
        </p:blipFill>
        <p:spPr>
          <a:xfrm>
            <a:off x="6246495" y="1743194"/>
            <a:ext cx="461486" cy="461486"/>
          </a:xfrm>
          <a:prstGeom prst="rect">
            <a:avLst/>
          </a:prstGeom>
        </p:spPr>
      </p:pic>
      <p:sp>
        <p:nvSpPr>
          <p:cNvPr id="5" name="Text 1"/>
          <p:cNvSpPr/>
          <p:nvPr/>
        </p:nvSpPr>
        <p:spPr>
          <a:xfrm>
            <a:off x="6246495" y="2389227"/>
            <a:ext cx="2307431" cy="288369"/>
          </a:xfrm>
          <a:prstGeom prst="rect">
            <a:avLst/>
          </a:prstGeom>
          <a:noFill/>
          <a:ln/>
        </p:spPr>
        <p:txBody>
          <a:bodyPr wrap="none" lIns="0" tIns="0" rIns="0" bIns="0" rtlCol="0" anchor="t"/>
          <a:lstStyle/>
          <a:p>
            <a:pPr marL="0" indent="0" algn="l">
              <a:lnSpc>
                <a:spcPts val="2250"/>
              </a:lnSpc>
              <a:buNone/>
            </a:pPr>
            <a:r>
              <a:rPr lang="en-US" sz="1800" b="1" dirty="0">
                <a:solidFill>
                  <a:srgbClr val="3B3535"/>
                </a:solidFill>
                <a:latin typeface="Calibri" panose="020F0502020204030204" pitchFamily="34" charset="0"/>
                <a:ea typeface="Noto Sans Semi Bold" pitchFamily="34" charset="-122"/>
                <a:cs typeface="Calibri" panose="020F0502020204030204" pitchFamily="34" charset="0"/>
              </a:rPr>
              <a:t>User Demographics</a:t>
            </a:r>
            <a:endParaRPr lang="en-US" sz="1800" b="1" dirty="0">
              <a:latin typeface="Calibri" panose="020F0502020204030204" pitchFamily="34" charset="0"/>
            </a:endParaRPr>
          </a:p>
        </p:txBody>
      </p:sp>
      <p:sp>
        <p:nvSpPr>
          <p:cNvPr id="6" name="Text 2"/>
          <p:cNvSpPr/>
          <p:nvPr/>
        </p:nvSpPr>
        <p:spPr>
          <a:xfrm>
            <a:off x="6246495" y="2788325"/>
            <a:ext cx="2356723" cy="1771650"/>
          </a:xfrm>
          <a:prstGeom prst="rect">
            <a:avLst/>
          </a:prstGeom>
          <a:noFill/>
          <a:ln/>
        </p:spPr>
        <p:txBody>
          <a:bodyPr wrap="square" lIns="0" tIns="0" rIns="0" bIns="0" rtlCol="0" anchor="t"/>
          <a:lstStyle/>
          <a:p>
            <a:pPr marL="0" indent="0" algn="l">
              <a:lnSpc>
                <a:spcPts val="2300"/>
              </a:lnSpc>
              <a:buNone/>
            </a:pPr>
            <a:r>
              <a:rPr lang="en-US" sz="1450" dirty="0">
                <a:solidFill>
                  <a:srgbClr val="3B3535"/>
                </a:solidFill>
                <a:latin typeface="Calibri" panose="020F0502020204030204" pitchFamily="34" charset="0"/>
                <a:ea typeface="Sora" pitchFamily="34" charset="-122"/>
                <a:cs typeface="Calibri" panose="020F0502020204030204" pitchFamily="34" charset="0"/>
              </a:rPr>
              <a:t>Investigate how age, location, and other demographic factors might influence conversion rates and engagement</a:t>
            </a:r>
            <a:endParaRPr lang="en-US" sz="1450" b="1" dirty="0">
              <a:latin typeface="Calibri" panose="020F0502020204030204" pitchFamily="34" charset="0"/>
            </a:endParaRPr>
          </a:p>
        </p:txBody>
      </p:sp>
      <p:pic>
        <p:nvPicPr>
          <p:cNvPr id="7" name="Image 2" descr="preencoded.png"/>
          <p:cNvPicPr>
            <a:picLocks noChangeAspect="1"/>
          </p:cNvPicPr>
          <p:nvPr/>
        </p:nvPicPr>
        <p:blipFill>
          <a:blip r:embed="rId5"/>
          <a:stretch>
            <a:fillRect/>
          </a:stretch>
        </p:blipFill>
        <p:spPr>
          <a:xfrm>
            <a:off x="8880038" y="1743194"/>
            <a:ext cx="461486" cy="461486"/>
          </a:xfrm>
          <a:prstGeom prst="rect">
            <a:avLst/>
          </a:prstGeom>
        </p:spPr>
      </p:pic>
      <p:sp>
        <p:nvSpPr>
          <p:cNvPr id="8" name="Text 3"/>
          <p:cNvSpPr/>
          <p:nvPr/>
        </p:nvSpPr>
        <p:spPr>
          <a:xfrm>
            <a:off x="8880038" y="2389227"/>
            <a:ext cx="2307431" cy="288369"/>
          </a:xfrm>
          <a:prstGeom prst="rect">
            <a:avLst/>
          </a:prstGeom>
          <a:noFill/>
          <a:ln/>
        </p:spPr>
        <p:txBody>
          <a:bodyPr wrap="none" lIns="0" tIns="0" rIns="0" bIns="0" rtlCol="0" anchor="t"/>
          <a:lstStyle/>
          <a:p>
            <a:pPr marL="0" indent="0" algn="l">
              <a:lnSpc>
                <a:spcPts val="2250"/>
              </a:lnSpc>
              <a:buNone/>
            </a:pPr>
            <a:r>
              <a:rPr lang="en-US" sz="1800" b="1" dirty="0">
                <a:solidFill>
                  <a:srgbClr val="3B3535"/>
                </a:solidFill>
                <a:latin typeface="Calibri" panose="020F0502020204030204" pitchFamily="34" charset="0"/>
                <a:ea typeface="Noto Sans Semi Bold" pitchFamily="34" charset="-122"/>
                <a:cs typeface="Calibri" panose="020F0502020204030204" pitchFamily="34" charset="0"/>
              </a:rPr>
              <a:t>Page Elements</a:t>
            </a:r>
            <a:endParaRPr lang="en-US" sz="1800" b="1" dirty="0">
              <a:latin typeface="Calibri" panose="020F0502020204030204" pitchFamily="34" charset="0"/>
            </a:endParaRPr>
          </a:p>
        </p:txBody>
      </p:sp>
      <p:sp>
        <p:nvSpPr>
          <p:cNvPr id="9" name="Text 4"/>
          <p:cNvSpPr/>
          <p:nvPr/>
        </p:nvSpPr>
        <p:spPr>
          <a:xfrm>
            <a:off x="8880038" y="2788325"/>
            <a:ext cx="2356723" cy="1476375"/>
          </a:xfrm>
          <a:prstGeom prst="rect">
            <a:avLst/>
          </a:prstGeom>
          <a:noFill/>
          <a:ln/>
        </p:spPr>
        <p:txBody>
          <a:bodyPr wrap="square" lIns="0" tIns="0" rIns="0" bIns="0" rtlCol="0" anchor="t"/>
          <a:lstStyle/>
          <a:p>
            <a:pPr marL="0" indent="0" algn="l">
              <a:lnSpc>
                <a:spcPts val="2300"/>
              </a:lnSpc>
              <a:buNone/>
            </a:pPr>
            <a:r>
              <a:rPr lang="en-US" sz="1450" dirty="0">
                <a:solidFill>
                  <a:srgbClr val="3B3535"/>
                </a:solidFill>
                <a:latin typeface="Calibri" panose="020F0502020204030204" pitchFamily="34" charset="0"/>
                <a:ea typeface="Sora" pitchFamily="34" charset="-122"/>
                <a:cs typeface="Calibri" panose="020F0502020204030204" pitchFamily="34" charset="0"/>
              </a:rPr>
              <a:t>Analyze which specific elements of the new page design contribute most to improved performance</a:t>
            </a:r>
            <a:endParaRPr lang="en-US" sz="1450" b="1" dirty="0">
              <a:latin typeface="Calibri" panose="020F0502020204030204" pitchFamily="34" charset="0"/>
            </a:endParaRPr>
          </a:p>
        </p:txBody>
      </p:sp>
      <p:sp>
        <p:nvSpPr>
          <p:cNvPr id="10" name="Shape 5"/>
          <p:cNvSpPr/>
          <p:nvPr/>
        </p:nvSpPr>
        <p:spPr>
          <a:xfrm>
            <a:off x="11536680" y="1734026"/>
            <a:ext cx="415290" cy="479822"/>
          </a:xfrm>
          <a:prstGeom prst="roundRect">
            <a:avLst>
              <a:gd name="adj" fmla="val 13211"/>
            </a:avLst>
          </a:prstGeom>
          <a:solidFill>
            <a:srgbClr val="E5E0DF"/>
          </a:solidFill>
          <a:ln/>
        </p:spPr>
        <p:txBody>
          <a:bodyPr/>
          <a:lstStyle/>
          <a:p>
            <a:endParaRPr lang="en-AE" b="1" dirty="0">
              <a:latin typeface="Calibri" panose="020F0502020204030204" pitchFamily="34" charset="0"/>
            </a:endParaRPr>
          </a:p>
        </p:txBody>
      </p:sp>
      <p:pic>
        <p:nvPicPr>
          <p:cNvPr id="11" name="Image 3" descr="preencoded.png"/>
          <p:cNvPicPr>
            <a:picLocks noChangeAspect="1"/>
          </p:cNvPicPr>
          <p:nvPr/>
        </p:nvPicPr>
        <p:blipFill>
          <a:blip r:embed="rId6"/>
          <a:stretch>
            <a:fillRect/>
          </a:stretch>
        </p:blipFill>
        <p:spPr>
          <a:xfrm>
            <a:off x="11513582" y="1743194"/>
            <a:ext cx="461486" cy="461486"/>
          </a:xfrm>
          <a:prstGeom prst="rect">
            <a:avLst/>
          </a:prstGeom>
        </p:spPr>
      </p:pic>
      <p:sp>
        <p:nvSpPr>
          <p:cNvPr id="12" name="Text 6"/>
          <p:cNvSpPr/>
          <p:nvPr/>
        </p:nvSpPr>
        <p:spPr>
          <a:xfrm>
            <a:off x="11513582" y="2389227"/>
            <a:ext cx="2307431" cy="288369"/>
          </a:xfrm>
          <a:prstGeom prst="rect">
            <a:avLst/>
          </a:prstGeom>
          <a:noFill/>
          <a:ln/>
        </p:spPr>
        <p:txBody>
          <a:bodyPr wrap="none" lIns="0" tIns="0" rIns="0" bIns="0" rtlCol="0" anchor="t"/>
          <a:lstStyle/>
          <a:p>
            <a:pPr marL="0" indent="0" algn="l">
              <a:lnSpc>
                <a:spcPts val="2250"/>
              </a:lnSpc>
              <a:buNone/>
            </a:pPr>
            <a:r>
              <a:rPr lang="en-US" sz="1800" b="1" dirty="0">
                <a:solidFill>
                  <a:srgbClr val="3B3535"/>
                </a:solidFill>
                <a:latin typeface="Calibri" panose="020F0502020204030204" pitchFamily="34" charset="0"/>
                <a:ea typeface="Noto Sans Semi Bold" pitchFamily="34" charset="-122"/>
                <a:cs typeface="Calibri" panose="020F0502020204030204" pitchFamily="34" charset="0"/>
              </a:rPr>
              <a:t>Outlier Analysis</a:t>
            </a:r>
            <a:endParaRPr lang="en-US" sz="1800" b="1" dirty="0">
              <a:latin typeface="Calibri" panose="020F0502020204030204" pitchFamily="34" charset="0"/>
            </a:endParaRPr>
          </a:p>
        </p:txBody>
      </p:sp>
      <p:sp>
        <p:nvSpPr>
          <p:cNvPr id="13" name="Text 7"/>
          <p:cNvSpPr/>
          <p:nvPr/>
        </p:nvSpPr>
        <p:spPr>
          <a:xfrm>
            <a:off x="11513582" y="2788325"/>
            <a:ext cx="2356723" cy="1476375"/>
          </a:xfrm>
          <a:prstGeom prst="rect">
            <a:avLst/>
          </a:prstGeom>
          <a:noFill/>
          <a:ln/>
        </p:spPr>
        <p:txBody>
          <a:bodyPr wrap="square" lIns="0" tIns="0" rIns="0" bIns="0" rtlCol="0" anchor="t"/>
          <a:lstStyle/>
          <a:p>
            <a:pPr marL="0" indent="0" algn="l">
              <a:lnSpc>
                <a:spcPts val="2300"/>
              </a:lnSpc>
              <a:buNone/>
            </a:pPr>
            <a:r>
              <a:rPr lang="en-US" sz="1450" dirty="0">
                <a:solidFill>
                  <a:srgbClr val="3B3535"/>
                </a:solidFill>
                <a:latin typeface="Calibri" panose="020F0502020204030204" pitchFamily="34" charset="0"/>
                <a:ea typeface="Sora" pitchFamily="34" charset="-122"/>
                <a:cs typeface="Calibri" panose="020F0502020204030204" pitchFamily="34" charset="0"/>
              </a:rPr>
              <a:t>Explore why some users spend significantly more or less time on the page to identify potential UX improvements</a:t>
            </a:r>
            <a:endParaRPr lang="en-US" sz="1450" b="1" dirty="0">
              <a:latin typeface="Calibri" panose="020F0502020204030204" pitchFamily="34" charset="0"/>
            </a:endParaRPr>
          </a:p>
        </p:txBody>
      </p:sp>
      <p:pic>
        <p:nvPicPr>
          <p:cNvPr id="14" name="Image 4" descr="preencoded.png"/>
          <p:cNvPicPr>
            <a:picLocks noChangeAspect="1"/>
          </p:cNvPicPr>
          <p:nvPr/>
        </p:nvPicPr>
        <p:blipFill>
          <a:blip r:embed="rId7"/>
          <a:stretch>
            <a:fillRect/>
          </a:stretch>
        </p:blipFill>
        <p:spPr>
          <a:xfrm>
            <a:off x="6246495" y="5113734"/>
            <a:ext cx="461486" cy="461486"/>
          </a:xfrm>
          <a:prstGeom prst="rect">
            <a:avLst/>
          </a:prstGeom>
        </p:spPr>
      </p:pic>
      <p:sp>
        <p:nvSpPr>
          <p:cNvPr id="15" name="Text 8"/>
          <p:cNvSpPr/>
          <p:nvPr/>
        </p:nvSpPr>
        <p:spPr>
          <a:xfrm>
            <a:off x="6246495" y="5759768"/>
            <a:ext cx="2310408" cy="288369"/>
          </a:xfrm>
          <a:prstGeom prst="rect">
            <a:avLst/>
          </a:prstGeom>
          <a:noFill/>
          <a:ln/>
        </p:spPr>
        <p:txBody>
          <a:bodyPr wrap="none" lIns="0" tIns="0" rIns="0" bIns="0" rtlCol="0" anchor="t"/>
          <a:lstStyle/>
          <a:p>
            <a:pPr marL="0" indent="0" algn="l">
              <a:lnSpc>
                <a:spcPts val="2250"/>
              </a:lnSpc>
              <a:buNone/>
            </a:pPr>
            <a:r>
              <a:rPr lang="en-US" sz="1800" b="1" dirty="0">
                <a:solidFill>
                  <a:srgbClr val="3B3535"/>
                </a:solidFill>
                <a:latin typeface="Calibri" panose="020F0502020204030204" pitchFamily="34" charset="0"/>
                <a:ea typeface="Noto Sans Semi Bold" pitchFamily="34" charset="-122"/>
                <a:cs typeface="Calibri" panose="020F0502020204030204" pitchFamily="34" charset="0"/>
              </a:rPr>
              <a:t>Device Compatibility</a:t>
            </a:r>
            <a:endParaRPr lang="en-US" sz="1800" b="1" dirty="0">
              <a:latin typeface="Calibri" panose="020F0502020204030204" pitchFamily="34" charset="0"/>
            </a:endParaRPr>
          </a:p>
        </p:txBody>
      </p:sp>
      <p:sp>
        <p:nvSpPr>
          <p:cNvPr id="16" name="Text 9"/>
          <p:cNvSpPr/>
          <p:nvPr/>
        </p:nvSpPr>
        <p:spPr>
          <a:xfrm>
            <a:off x="6246495" y="6158865"/>
            <a:ext cx="2356723" cy="1181100"/>
          </a:xfrm>
          <a:prstGeom prst="rect">
            <a:avLst/>
          </a:prstGeom>
          <a:noFill/>
          <a:ln/>
        </p:spPr>
        <p:txBody>
          <a:bodyPr wrap="square" lIns="0" tIns="0" rIns="0" bIns="0" rtlCol="0" anchor="t"/>
          <a:lstStyle/>
          <a:p>
            <a:pPr marL="0" indent="0" algn="l">
              <a:lnSpc>
                <a:spcPts val="2300"/>
              </a:lnSpc>
              <a:buNone/>
            </a:pPr>
            <a:r>
              <a:rPr lang="en-US" sz="1450" dirty="0">
                <a:solidFill>
                  <a:srgbClr val="3B3535"/>
                </a:solidFill>
                <a:latin typeface="Calibri" panose="020F0502020204030204" pitchFamily="34" charset="0"/>
                <a:ea typeface="Sora" pitchFamily="34" charset="-122"/>
                <a:cs typeface="Calibri" panose="020F0502020204030204" pitchFamily="34" charset="0"/>
              </a:rPr>
              <a:t>Examine if the new page performs equally well across different devices and screen sizes</a:t>
            </a:r>
            <a:endParaRPr lang="en-US" sz="1450" b="1" dirty="0">
              <a:latin typeface="Calibri" panose="020F0502020204030204" pitchFamily="34" charset="0"/>
            </a:endParaRPr>
          </a:p>
        </p:txBody>
      </p:sp>
    </p:spTree>
    <p:extLst>
      <p:ext uri="{BB962C8B-B14F-4D97-AF65-F5344CB8AC3E}">
        <p14:creationId xmlns:p14="http://schemas.microsoft.com/office/powerpoint/2010/main" val="2271899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82324" y="187405"/>
            <a:ext cx="2665631" cy="708779"/>
          </a:xfrm>
          <a:prstGeom prst="rect">
            <a:avLst/>
          </a:prstGeom>
          <a:noFill/>
          <a:ln/>
        </p:spPr>
        <p:txBody>
          <a:bodyPr wrap="none" lIns="0" tIns="0" rIns="0" bIns="0" rtlCol="0" anchor="t"/>
          <a:lstStyle/>
          <a:p>
            <a:pPr marL="0" indent="0" algn="ctr">
              <a:lnSpc>
                <a:spcPts val="5550"/>
              </a:lnSpc>
              <a:buNone/>
            </a:pPr>
            <a:r>
              <a:rPr lang="en-US" sz="4450" b="1" dirty="0">
                <a:solidFill>
                  <a:srgbClr val="1F1E1E"/>
                </a:solidFill>
                <a:latin typeface="Calibri" panose="020F0502020204030204" pitchFamily="34" charset="0"/>
                <a:ea typeface="Noto Sans Semi Bold" pitchFamily="34" charset="-122"/>
                <a:cs typeface="Calibri" panose="020F0502020204030204" pitchFamily="34" charset="0"/>
              </a:rPr>
              <a:t>Conclusion</a:t>
            </a:r>
            <a:endParaRPr lang="en-US" sz="4450" b="1" dirty="0">
              <a:latin typeface="Calibri" panose="020F0502020204030204" pitchFamily="34" charset="0"/>
            </a:endParaRPr>
          </a:p>
        </p:txBody>
      </p:sp>
      <p:sp>
        <p:nvSpPr>
          <p:cNvPr id="3" name="Text 1"/>
          <p:cNvSpPr/>
          <p:nvPr/>
        </p:nvSpPr>
        <p:spPr>
          <a:xfrm>
            <a:off x="1522777" y="1727523"/>
            <a:ext cx="2854404" cy="354330"/>
          </a:xfrm>
          <a:prstGeom prst="rect">
            <a:avLst/>
          </a:prstGeom>
          <a:noFill/>
          <a:ln/>
        </p:spPr>
        <p:txBody>
          <a:bodyPr wrap="none" lIns="0" tIns="0" rIns="0" bIns="0" rtlCol="0" anchor="t"/>
          <a:lstStyle/>
          <a:p>
            <a:pPr marL="0" indent="0" algn="r">
              <a:buNone/>
            </a:pPr>
            <a:r>
              <a:rPr lang="en-US" sz="2400" b="1" dirty="0">
                <a:solidFill>
                  <a:srgbClr val="3B3535"/>
                </a:solidFill>
                <a:latin typeface="Calibri" panose="020F0502020204030204" pitchFamily="34" charset="0"/>
                <a:ea typeface="Noto Sans Semi Bold" pitchFamily="34" charset="-122"/>
                <a:cs typeface="Calibri" panose="020F0502020204030204" pitchFamily="34" charset="0"/>
              </a:rPr>
              <a:t>Proven Effectiveness</a:t>
            </a:r>
            <a:endParaRPr lang="en-US" sz="2400" b="1" dirty="0">
              <a:latin typeface="Calibri" panose="020F0502020204030204" pitchFamily="34" charset="0"/>
            </a:endParaRPr>
          </a:p>
        </p:txBody>
      </p:sp>
      <p:sp>
        <p:nvSpPr>
          <p:cNvPr id="4" name="Text 2"/>
          <p:cNvSpPr/>
          <p:nvPr/>
        </p:nvSpPr>
        <p:spPr>
          <a:xfrm>
            <a:off x="478480" y="2217942"/>
            <a:ext cx="3898702" cy="1451610"/>
          </a:xfrm>
          <a:prstGeom prst="rect">
            <a:avLst/>
          </a:prstGeom>
          <a:noFill/>
          <a:ln/>
        </p:spPr>
        <p:txBody>
          <a:bodyPr wrap="square" lIns="0" tIns="0" rIns="0" bIns="0" rtlCol="0" anchor="t"/>
          <a:lstStyle/>
          <a:p>
            <a:pPr marL="0" indent="0" algn="r">
              <a:buNone/>
            </a:pPr>
            <a:r>
              <a:rPr lang="en-US" sz="2400" dirty="0">
                <a:solidFill>
                  <a:srgbClr val="3B3535"/>
                </a:solidFill>
                <a:latin typeface="Calibri" panose="020F0502020204030204" pitchFamily="34" charset="0"/>
                <a:ea typeface="Sora" pitchFamily="34" charset="-122"/>
                <a:cs typeface="Calibri" panose="020F0502020204030204" pitchFamily="34" charset="0"/>
              </a:rPr>
              <a:t>The new landing page significantly outperforms the old one in both engagement time and conversion rate</a:t>
            </a:r>
            <a:endParaRPr lang="en-US" sz="2400" b="1" dirty="0">
              <a:latin typeface="Calibri" panose="020F0502020204030204" pitchFamily="34" charset="0"/>
            </a:endParaRPr>
          </a:p>
        </p:txBody>
      </p:sp>
      <p:pic>
        <p:nvPicPr>
          <p:cNvPr id="5" name="Image 0" descr="preencoded.png"/>
          <p:cNvPicPr>
            <a:picLocks noChangeAspect="1"/>
          </p:cNvPicPr>
          <p:nvPr/>
        </p:nvPicPr>
        <p:blipFill>
          <a:blip r:embed="rId3"/>
          <a:stretch>
            <a:fillRect/>
          </a:stretch>
        </p:blipFill>
        <p:spPr>
          <a:xfrm>
            <a:off x="4717343" y="1551668"/>
            <a:ext cx="4564975" cy="4564975"/>
          </a:xfrm>
          <a:prstGeom prst="rect">
            <a:avLst/>
          </a:prstGeom>
        </p:spPr>
      </p:pic>
      <p:pic>
        <p:nvPicPr>
          <p:cNvPr id="6" name="Image 1" descr="preencoded.png"/>
          <p:cNvPicPr>
            <a:picLocks noChangeAspect="1"/>
          </p:cNvPicPr>
          <p:nvPr/>
        </p:nvPicPr>
        <p:blipFill>
          <a:blip r:embed="rId4"/>
          <a:stretch>
            <a:fillRect/>
          </a:stretch>
        </p:blipFill>
        <p:spPr>
          <a:xfrm>
            <a:off x="5911421" y="2314740"/>
            <a:ext cx="339328" cy="424220"/>
          </a:xfrm>
          <a:prstGeom prst="rect">
            <a:avLst/>
          </a:prstGeom>
        </p:spPr>
      </p:pic>
      <p:sp>
        <p:nvSpPr>
          <p:cNvPr id="7" name="Text 3"/>
          <p:cNvSpPr/>
          <p:nvPr/>
        </p:nvSpPr>
        <p:spPr>
          <a:xfrm>
            <a:off x="9622480" y="1727523"/>
            <a:ext cx="3097292" cy="354330"/>
          </a:xfrm>
          <a:prstGeom prst="rect">
            <a:avLst/>
          </a:prstGeom>
          <a:noFill/>
          <a:ln/>
        </p:spPr>
        <p:txBody>
          <a:bodyPr wrap="none" lIns="0" tIns="0" rIns="0" bIns="0" rtlCol="0" anchor="t"/>
          <a:lstStyle/>
          <a:p>
            <a:pPr marL="0" indent="0" algn="l">
              <a:buNone/>
            </a:pPr>
            <a:r>
              <a:rPr lang="en-US" sz="2400" b="1" dirty="0">
                <a:solidFill>
                  <a:srgbClr val="3B3535"/>
                </a:solidFill>
                <a:latin typeface="Calibri" panose="020F0502020204030204" pitchFamily="34" charset="0"/>
                <a:ea typeface="Noto Sans Semi Bold" pitchFamily="34" charset="-122"/>
                <a:cs typeface="Calibri" panose="020F0502020204030204" pitchFamily="34" charset="0"/>
              </a:rPr>
              <a:t>Language Consistency</a:t>
            </a:r>
            <a:endParaRPr lang="en-US" sz="2400" b="1" dirty="0">
              <a:latin typeface="Calibri" panose="020F0502020204030204" pitchFamily="34" charset="0"/>
            </a:endParaRPr>
          </a:p>
        </p:txBody>
      </p:sp>
      <p:sp>
        <p:nvSpPr>
          <p:cNvPr id="8" name="Text 4"/>
          <p:cNvSpPr/>
          <p:nvPr/>
        </p:nvSpPr>
        <p:spPr>
          <a:xfrm>
            <a:off x="9622480" y="2217942"/>
            <a:ext cx="3898821" cy="1451610"/>
          </a:xfrm>
          <a:prstGeom prst="rect">
            <a:avLst/>
          </a:prstGeom>
          <a:noFill/>
          <a:ln/>
        </p:spPr>
        <p:txBody>
          <a:bodyPr wrap="square" lIns="0" tIns="0" rIns="0" bIns="0" rtlCol="0" anchor="t"/>
          <a:lstStyle/>
          <a:p>
            <a:pPr marL="0" indent="0" algn="l">
              <a:buNone/>
            </a:pPr>
            <a:r>
              <a:rPr lang="en-US" sz="2400" dirty="0">
                <a:solidFill>
                  <a:srgbClr val="3B3535"/>
                </a:solidFill>
                <a:latin typeface="Calibri" panose="020F0502020204030204" pitchFamily="34" charset="0"/>
                <a:ea typeface="Sora" pitchFamily="34" charset="-122"/>
                <a:cs typeface="Calibri" panose="020F0502020204030204" pitchFamily="34" charset="0"/>
              </a:rPr>
              <a:t>User behavior is consistent across language preferences, simplifying implementation strategy</a:t>
            </a:r>
            <a:endParaRPr lang="en-US" sz="2400" b="1" dirty="0">
              <a:latin typeface="Calibri" panose="020F0502020204030204" pitchFamily="34" charset="0"/>
            </a:endParaRPr>
          </a:p>
        </p:txBody>
      </p:sp>
      <p:pic>
        <p:nvPicPr>
          <p:cNvPr id="9" name="Image 2" descr="preencoded.png"/>
          <p:cNvPicPr>
            <a:picLocks noChangeAspect="1"/>
          </p:cNvPicPr>
          <p:nvPr/>
        </p:nvPicPr>
        <p:blipFill>
          <a:blip r:embed="rId5"/>
          <a:stretch>
            <a:fillRect/>
          </a:stretch>
        </p:blipFill>
        <p:spPr>
          <a:xfrm>
            <a:off x="4717343" y="1551668"/>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8137294" y="2703240"/>
            <a:ext cx="339328" cy="424220"/>
          </a:xfrm>
          <a:prstGeom prst="rect">
            <a:avLst/>
          </a:prstGeom>
        </p:spPr>
      </p:pic>
      <p:sp>
        <p:nvSpPr>
          <p:cNvPr id="11" name="Text 5"/>
          <p:cNvSpPr/>
          <p:nvPr/>
        </p:nvSpPr>
        <p:spPr>
          <a:xfrm>
            <a:off x="9622480" y="4361543"/>
            <a:ext cx="2835235" cy="354330"/>
          </a:xfrm>
          <a:prstGeom prst="rect">
            <a:avLst/>
          </a:prstGeom>
          <a:noFill/>
          <a:ln/>
        </p:spPr>
        <p:txBody>
          <a:bodyPr wrap="none" lIns="0" tIns="0" rIns="0" bIns="0" rtlCol="0" anchor="t"/>
          <a:lstStyle/>
          <a:p>
            <a:pPr marL="0" indent="0" algn="l">
              <a:buNone/>
            </a:pPr>
            <a:r>
              <a:rPr lang="en-US" sz="2400" b="1" dirty="0">
                <a:solidFill>
                  <a:srgbClr val="3B3535"/>
                </a:solidFill>
                <a:latin typeface="Calibri" panose="020F0502020204030204" pitchFamily="34" charset="0"/>
                <a:ea typeface="Noto Sans Semi Bold" pitchFamily="34" charset="-122"/>
                <a:cs typeface="Calibri" panose="020F0502020204030204" pitchFamily="34" charset="0"/>
              </a:rPr>
              <a:t>Clear Path Forward</a:t>
            </a:r>
            <a:endParaRPr lang="en-US" sz="2400" b="1" dirty="0">
              <a:latin typeface="Calibri" panose="020F0502020204030204" pitchFamily="34" charset="0"/>
            </a:endParaRPr>
          </a:p>
        </p:txBody>
      </p:sp>
      <p:sp>
        <p:nvSpPr>
          <p:cNvPr id="12" name="Text 6"/>
          <p:cNvSpPr/>
          <p:nvPr/>
        </p:nvSpPr>
        <p:spPr>
          <a:xfrm>
            <a:off x="9622480" y="4851961"/>
            <a:ext cx="3898821" cy="1088708"/>
          </a:xfrm>
          <a:prstGeom prst="rect">
            <a:avLst/>
          </a:prstGeom>
          <a:noFill/>
          <a:ln/>
        </p:spPr>
        <p:txBody>
          <a:bodyPr wrap="square" lIns="0" tIns="0" rIns="0" bIns="0" rtlCol="0" anchor="t"/>
          <a:lstStyle/>
          <a:p>
            <a:pPr marL="0" indent="0" algn="l">
              <a:buNone/>
            </a:pPr>
            <a:r>
              <a:rPr lang="en-US" sz="2400" dirty="0">
                <a:solidFill>
                  <a:srgbClr val="3B3535"/>
                </a:solidFill>
                <a:latin typeface="Calibri" panose="020F0502020204030204" pitchFamily="34" charset="0"/>
                <a:ea typeface="Sora" pitchFamily="34" charset="-122"/>
                <a:cs typeface="Calibri" panose="020F0502020204030204" pitchFamily="34" charset="0"/>
              </a:rPr>
              <a:t>E-news Express should proceed with full implementation of the new landing page design</a:t>
            </a:r>
            <a:endParaRPr lang="en-US" sz="2400" b="1" dirty="0">
              <a:latin typeface="Calibri" panose="020F0502020204030204" pitchFamily="34" charset="0"/>
            </a:endParaRPr>
          </a:p>
        </p:txBody>
      </p:sp>
      <p:pic>
        <p:nvPicPr>
          <p:cNvPr id="13" name="Image 4" descr="preencoded.png"/>
          <p:cNvPicPr>
            <a:picLocks noChangeAspect="1"/>
          </p:cNvPicPr>
          <p:nvPr/>
        </p:nvPicPr>
        <p:blipFill>
          <a:blip r:embed="rId7"/>
          <a:stretch>
            <a:fillRect/>
          </a:stretch>
        </p:blipFill>
        <p:spPr>
          <a:xfrm>
            <a:off x="4717343" y="1551668"/>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7748793" y="4929114"/>
            <a:ext cx="339328" cy="424220"/>
          </a:xfrm>
          <a:prstGeom prst="rect">
            <a:avLst/>
          </a:prstGeom>
        </p:spPr>
      </p:pic>
      <p:sp>
        <p:nvSpPr>
          <p:cNvPr id="15" name="Text 7"/>
          <p:cNvSpPr/>
          <p:nvPr/>
        </p:nvSpPr>
        <p:spPr>
          <a:xfrm>
            <a:off x="819713" y="4361543"/>
            <a:ext cx="3557468" cy="354330"/>
          </a:xfrm>
          <a:prstGeom prst="rect">
            <a:avLst/>
          </a:prstGeom>
          <a:noFill/>
          <a:ln/>
        </p:spPr>
        <p:txBody>
          <a:bodyPr wrap="none" lIns="0" tIns="0" rIns="0" bIns="0" rtlCol="0" anchor="t"/>
          <a:lstStyle/>
          <a:p>
            <a:pPr marL="0" indent="0" algn="r">
              <a:buNone/>
            </a:pPr>
            <a:r>
              <a:rPr lang="en-US" sz="2400" b="1" dirty="0">
                <a:solidFill>
                  <a:srgbClr val="3B3535"/>
                </a:solidFill>
                <a:latin typeface="Calibri" panose="020F0502020204030204" pitchFamily="34" charset="0"/>
                <a:ea typeface="Noto Sans Semi Bold" pitchFamily="34" charset="-122"/>
                <a:cs typeface="Calibri" panose="020F0502020204030204" pitchFamily="34" charset="0"/>
              </a:rPr>
              <a:t>Continuous Improvement</a:t>
            </a:r>
            <a:endParaRPr lang="en-US" sz="2400" b="1" dirty="0">
              <a:latin typeface="Calibri" panose="020F0502020204030204" pitchFamily="34" charset="0"/>
            </a:endParaRPr>
          </a:p>
        </p:txBody>
      </p:sp>
      <p:sp>
        <p:nvSpPr>
          <p:cNvPr id="16" name="Text 8"/>
          <p:cNvSpPr/>
          <p:nvPr/>
        </p:nvSpPr>
        <p:spPr>
          <a:xfrm>
            <a:off x="478480" y="4851961"/>
            <a:ext cx="3898702" cy="1088708"/>
          </a:xfrm>
          <a:prstGeom prst="rect">
            <a:avLst/>
          </a:prstGeom>
          <a:noFill/>
          <a:ln/>
        </p:spPr>
        <p:txBody>
          <a:bodyPr wrap="square" lIns="0" tIns="0" rIns="0" bIns="0" rtlCol="0" anchor="t"/>
          <a:lstStyle/>
          <a:p>
            <a:pPr marL="0" indent="0" algn="r">
              <a:buNone/>
            </a:pPr>
            <a:r>
              <a:rPr lang="en-US" sz="2400" dirty="0">
                <a:solidFill>
                  <a:srgbClr val="3B3535"/>
                </a:solidFill>
                <a:latin typeface="Calibri" panose="020F0502020204030204" pitchFamily="34" charset="0"/>
                <a:ea typeface="Sora" pitchFamily="34" charset="-122"/>
                <a:cs typeface="Calibri" panose="020F0502020204030204" pitchFamily="34" charset="0"/>
              </a:rPr>
              <a:t>Further analysis can identify additional optimization opportunities</a:t>
            </a:r>
            <a:endParaRPr lang="en-US" sz="2400" b="1" dirty="0">
              <a:latin typeface="Calibri" panose="020F0502020204030204" pitchFamily="34" charset="0"/>
            </a:endParaRPr>
          </a:p>
        </p:txBody>
      </p:sp>
      <p:pic>
        <p:nvPicPr>
          <p:cNvPr id="17" name="Image 6" descr="preencoded.png"/>
          <p:cNvPicPr>
            <a:picLocks noChangeAspect="1"/>
          </p:cNvPicPr>
          <p:nvPr/>
        </p:nvPicPr>
        <p:blipFill>
          <a:blip r:embed="rId9"/>
          <a:stretch>
            <a:fillRect/>
          </a:stretch>
        </p:blipFill>
        <p:spPr>
          <a:xfrm>
            <a:off x="4717343" y="1551668"/>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5522920" y="4540613"/>
            <a:ext cx="339328" cy="424220"/>
          </a:xfrm>
          <a:prstGeom prst="rect">
            <a:avLst/>
          </a:prstGeom>
        </p:spPr>
      </p:pic>
    </p:spTree>
    <p:extLst>
      <p:ext uri="{BB962C8B-B14F-4D97-AF65-F5344CB8AC3E}">
        <p14:creationId xmlns:p14="http://schemas.microsoft.com/office/powerpoint/2010/main" val="1642416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366558" y="635436"/>
            <a:ext cx="5670590" cy="708779"/>
          </a:xfrm>
          <a:prstGeom prst="rect">
            <a:avLst/>
          </a:prstGeom>
          <a:noFill/>
          <a:ln/>
        </p:spPr>
        <p:txBody>
          <a:bodyPr wrap="none" lIns="0" tIns="0" rIns="0" bIns="0" rtlCol="0" anchor="t"/>
          <a:lstStyle/>
          <a:p>
            <a:pPr marL="0" indent="0" algn="ctr">
              <a:lnSpc>
                <a:spcPts val="5550"/>
              </a:lnSpc>
              <a:buNone/>
            </a:pPr>
            <a:r>
              <a:rPr lang="en-US" sz="4450" b="1" dirty="0">
                <a:solidFill>
                  <a:srgbClr val="1F1E1E"/>
                </a:solidFill>
                <a:latin typeface="Calibri" panose="020F0502020204030204" pitchFamily="34" charset="0"/>
                <a:ea typeface="Noto Sans Semi Bold" pitchFamily="34" charset="-122"/>
                <a:cs typeface="Calibri" panose="020F0502020204030204" pitchFamily="34" charset="0"/>
              </a:rPr>
              <a:t>Data Dictionary</a:t>
            </a:r>
            <a:endParaRPr lang="en-US" sz="4450" b="1" dirty="0">
              <a:latin typeface="Calibri" panose="020F0502020204030204" pitchFamily="34" charset="0"/>
            </a:endParaRPr>
          </a:p>
        </p:txBody>
      </p:sp>
      <p:sp>
        <p:nvSpPr>
          <p:cNvPr id="3" name="Shape 1"/>
          <p:cNvSpPr/>
          <p:nvPr/>
        </p:nvSpPr>
        <p:spPr>
          <a:xfrm>
            <a:off x="793790" y="1941552"/>
            <a:ext cx="6408063" cy="1685092"/>
          </a:xfrm>
          <a:prstGeom prst="roundRect">
            <a:avLst>
              <a:gd name="adj" fmla="val 5654"/>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sp>
        <p:nvSpPr>
          <p:cNvPr id="4" name="Text 2"/>
          <p:cNvSpPr/>
          <p:nvPr/>
        </p:nvSpPr>
        <p:spPr>
          <a:xfrm>
            <a:off x="1028224" y="217598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user_id</a:t>
            </a:r>
            <a:endParaRPr lang="en-US" sz="2200" b="1" dirty="0">
              <a:latin typeface="Calibri" panose="020F0502020204030204" pitchFamily="34" charset="0"/>
            </a:endParaRPr>
          </a:p>
        </p:txBody>
      </p:sp>
      <p:sp>
        <p:nvSpPr>
          <p:cNvPr id="5" name="Text 3"/>
          <p:cNvSpPr/>
          <p:nvPr/>
        </p:nvSpPr>
        <p:spPr>
          <a:xfrm>
            <a:off x="1028224" y="2666405"/>
            <a:ext cx="5939195" cy="362903"/>
          </a:xfrm>
          <a:prstGeom prst="rect">
            <a:avLst/>
          </a:prstGeom>
          <a:noFill/>
          <a:ln/>
        </p:spPr>
        <p:txBody>
          <a:bodyPr wrap="non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Unique user ID of the person visiting the website</a:t>
            </a:r>
            <a:endParaRPr lang="en-US" sz="1750" b="1" dirty="0">
              <a:latin typeface="Calibri" panose="020F0502020204030204" pitchFamily="34" charset="0"/>
            </a:endParaRPr>
          </a:p>
        </p:txBody>
      </p:sp>
      <p:sp>
        <p:nvSpPr>
          <p:cNvPr id="6" name="Shape 4"/>
          <p:cNvSpPr/>
          <p:nvPr/>
        </p:nvSpPr>
        <p:spPr>
          <a:xfrm>
            <a:off x="7428667" y="1941552"/>
            <a:ext cx="6408063" cy="1685092"/>
          </a:xfrm>
          <a:prstGeom prst="roundRect">
            <a:avLst>
              <a:gd name="adj" fmla="val 5654"/>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sp>
        <p:nvSpPr>
          <p:cNvPr id="7" name="Text 5"/>
          <p:cNvSpPr/>
          <p:nvPr/>
        </p:nvSpPr>
        <p:spPr>
          <a:xfrm>
            <a:off x="7663101" y="217598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group</a:t>
            </a:r>
            <a:endParaRPr lang="en-US" sz="2200" b="1" dirty="0">
              <a:latin typeface="Calibri" panose="020F0502020204030204" pitchFamily="34" charset="0"/>
            </a:endParaRPr>
          </a:p>
        </p:txBody>
      </p:sp>
      <p:sp>
        <p:nvSpPr>
          <p:cNvPr id="8" name="Text 6"/>
          <p:cNvSpPr/>
          <p:nvPr/>
        </p:nvSpPr>
        <p:spPr>
          <a:xfrm>
            <a:off x="7663101" y="2666405"/>
            <a:ext cx="5939195" cy="725805"/>
          </a:xfrm>
          <a:prstGeom prst="rect">
            <a:avLst/>
          </a:prstGeom>
          <a:noFill/>
          <a:ln/>
        </p:spPr>
        <p:txBody>
          <a:bodyPr wrap="squar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Whether the user belongs to the first group (control) or the second group (treatment)</a:t>
            </a:r>
            <a:endParaRPr lang="en-US" sz="1750" b="1" dirty="0">
              <a:latin typeface="Calibri" panose="020F0502020204030204" pitchFamily="34" charset="0"/>
            </a:endParaRPr>
          </a:p>
        </p:txBody>
      </p:sp>
      <p:sp>
        <p:nvSpPr>
          <p:cNvPr id="9" name="Shape 7"/>
          <p:cNvSpPr/>
          <p:nvPr/>
        </p:nvSpPr>
        <p:spPr>
          <a:xfrm>
            <a:off x="793790" y="3853458"/>
            <a:ext cx="6408063" cy="1685092"/>
          </a:xfrm>
          <a:prstGeom prst="roundRect">
            <a:avLst>
              <a:gd name="adj" fmla="val 5654"/>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sp>
        <p:nvSpPr>
          <p:cNvPr id="10" name="Text 8"/>
          <p:cNvSpPr/>
          <p:nvPr/>
        </p:nvSpPr>
        <p:spPr>
          <a:xfrm>
            <a:off x="1028224" y="408789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landing_page</a:t>
            </a:r>
            <a:endParaRPr lang="en-US" sz="2200" b="1" dirty="0">
              <a:latin typeface="Calibri" panose="020F0502020204030204" pitchFamily="34" charset="0"/>
            </a:endParaRPr>
          </a:p>
        </p:txBody>
      </p:sp>
      <p:sp>
        <p:nvSpPr>
          <p:cNvPr id="11" name="Text 9"/>
          <p:cNvSpPr/>
          <p:nvPr/>
        </p:nvSpPr>
        <p:spPr>
          <a:xfrm>
            <a:off x="1028224" y="4578310"/>
            <a:ext cx="5939195" cy="362903"/>
          </a:xfrm>
          <a:prstGeom prst="rect">
            <a:avLst/>
          </a:prstGeom>
          <a:noFill/>
          <a:ln/>
        </p:spPr>
        <p:txBody>
          <a:bodyPr wrap="non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Whether the landing page is new or old</a:t>
            </a:r>
            <a:endParaRPr lang="en-US" sz="1750" b="1" dirty="0">
              <a:latin typeface="Calibri" panose="020F0502020204030204" pitchFamily="34" charset="0"/>
            </a:endParaRPr>
          </a:p>
        </p:txBody>
      </p:sp>
      <p:sp>
        <p:nvSpPr>
          <p:cNvPr id="12" name="Shape 10"/>
          <p:cNvSpPr/>
          <p:nvPr/>
        </p:nvSpPr>
        <p:spPr>
          <a:xfrm>
            <a:off x="7428667" y="3853458"/>
            <a:ext cx="6408063" cy="1685092"/>
          </a:xfrm>
          <a:prstGeom prst="roundRect">
            <a:avLst>
              <a:gd name="adj" fmla="val 5654"/>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sp>
        <p:nvSpPr>
          <p:cNvPr id="13" name="Text 11"/>
          <p:cNvSpPr/>
          <p:nvPr/>
        </p:nvSpPr>
        <p:spPr>
          <a:xfrm>
            <a:off x="7663101" y="4087892"/>
            <a:ext cx="3394829"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time_spent_on_the_page</a:t>
            </a:r>
            <a:endParaRPr lang="en-US" sz="2200" b="1" dirty="0">
              <a:latin typeface="Calibri" panose="020F0502020204030204" pitchFamily="34" charset="0"/>
            </a:endParaRPr>
          </a:p>
        </p:txBody>
      </p:sp>
      <p:sp>
        <p:nvSpPr>
          <p:cNvPr id="14" name="Text 12"/>
          <p:cNvSpPr/>
          <p:nvPr/>
        </p:nvSpPr>
        <p:spPr>
          <a:xfrm>
            <a:off x="7663101" y="4578310"/>
            <a:ext cx="5939195" cy="725805"/>
          </a:xfrm>
          <a:prstGeom prst="rect">
            <a:avLst/>
          </a:prstGeom>
          <a:noFill/>
          <a:ln/>
        </p:spPr>
        <p:txBody>
          <a:bodyPr wrap="squar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Time (in minutes) spent by the user on the landing page</a:t>
            </a:r>
            <a:endParaRPr lang="en-US" sz="1750" b="1" dirty="0">
              <a:latin typeface="Calibri" panose="020F0502020204030204" pitchFamily="34" charset="0"/>
            </a:endParaRPr>
          </a:p>
        </p:txBody>
      </p:sp>
      <p:sp>
        <p:nvSpPr>
          <p:cNvPr id="15" name="Shape 13"/>
          <p:cNvSpPr/>
          <p:nvPr/>
        </p:nvSpPr>
        <p:spPr>
          <a:xfrm>
            <a:off x="793790" y="5765363"/>
            <a:ext cx="6408063" cy="1685092"/>
          </a:xfrm>
          <a:prstGeom prst="roundRect">
            <a:avLst>
              <a:gd name="adj" fmla="val 5654"/>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sp>
        <p:nvSpPr>
          <p:cNvPr id="16" name="Text 14"/>
          <p:cNvSpPr/>
          <p:nvPr/>
        </p:nvSpPr>
        <p:spPr>
          <a:xfrm>
            <a:off x="1028224" y="599979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converted</a:t>
            </a:r>
            <a:endParaRPr lang="en-US" sz="2200" b="1" dirty="0">
              <a:latin typeface="Calibri" panose="020F0502020204030204" pitchFamily="34" charset="0"/>
            </a:endParaRPr>
          </a:p>
        </p:txBody>
      </p:sp>
      <p:sp>
        <p:nvSpPr>
          <p:cNvPr id="17" name="Text 15"/>
          <p:cNvSpPr/>
          <p:nvPr/>
        </p:nvSpPr>
        <p:spPr>
          <a:xfrm>
            <a:off x="1028224" y="6490216"/>
            <a:ext cx="5939195" cy="725805"/>
          </a:xfrm>
          <a:prstGeom prst="rect">
            <a:avLst/>
          </a:prstGeom>
          <a:noFill/>
          <a:ln/>
        </p:spPr>
        <p:txBody>
          <a:bodyPr wrap="squar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Whether the user gets converted to a subscriber of the news portal or not</a:t>
            </a:r>
            <a:endParaRPr lang="en-US" sz="1750" b="1" dirty="0">
              <a:latin typeface="Calibri" panose="020F0502020204030204" pitchFamily="34" charset="0"/>
            </a:endParaRPr>
          </a:p>
        </p:txBody>
      </p:sp>
      <p:sp>
        <p:nvSpPr>
          <p:cNvPr id="18" name="Shape 16"/>
          <p:cNvSpPr/>
          <p:nvPr/>
        </p:nvSpPr>
        <p:spPr>
          <a:xfrm>
            <a:off x="7428667" y="5765363"/>
            <a:ext cx="6408063" cy="1685092"/>
          </a:xfrm>
          <a:prstGeom prst="roundRect">
            <a:avLst>
              <a:gd name="adj" fmla="val 5654"/>
            </a:avLst>
          </a:prstGeom>
          <a:solidFill>
            <a:srgbClr val="D5DCF6"/>
          </a:solidFill>
          <a:ln w="7620">
            <a:solidFill>
              <a:srgbClr val="BBC2DC"/>
            </a:solidFill>
            <a:prstDash val="solid"/>
          </a:ln>
        </p:spPr>
        <p:txBody>
          <a:bodyPr/>
          <a:lstStyle/>
          <a:p>
            <a:endParaRPr lang="en-AE" b="1" dirty="0">
              <a:latin typeface="Calibri" panose="020F0502020204030204" pitchFamily="34" charset="0"/>
            </a:endParaRPr>
          </a:p>
        </p:txBody>
      </p:sp>
      <p:sp>
        <p:nvSpPr>
          <p:cNvPr id="19" name="Text 17"/>
          <p:cNvSpPr/>
          <p:nvPr/>
        </p:nvSpPr>
        <p:spPr>
          <a:xfrm>
            <a:off x="7663101" y="599979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Calibri" panose="020F0502020204030204" pitchFamily="34" charset="0"/>
                <a:ea typeface="Noto Sans Semi Bold" pitchFamily="34" charset="-122"/>
                <a:cs typeface="Calibri" panose="020F0502020204030204" pitchFamily="34" charset="0"/>
              </a:rPr>
              <a:t>language_preferred</a:t>
            </a:r>
            <a:endParaRPr lang="en-US" sz="2200" b="1" dirty="0">
              <a:latin typeface="Calibri" panose="020F0502020204030204" pitchFamily="34" charset="0"/>
            </a:endParaRPr>
          </a:p>
        </p:txBody>
      </p:sp>
      <p:sp>
        <p:nvSpPr>
          <p:cNvPr id="20" name="Text 18"/>
          <p:cNvSpPr/>
          <p:nvPr/>
        </p:nvSpPr>
        <p:spPr>
          <a:xfrm>
            <a:off x="7663101" y="6490216"/>
            <a:ext cx="5939195" cy="725805"/>
          </a:xfrm>
          <a:prstGeom prst="rect">
            <a:avLst/>
          </a:prstGeom>
          <a:noFill/>
          <a:ln/>
        </p:spPr>
        <p:txBody>
          <a:bodyPr wrap="square" lIns="0" tIns="0" rIns="0" bIns="0" rtlCol="0" anchor="t"/>
          <a:lstStyle/>
          <a:p>
            <a:pPr marL="0" indent="0" algn="l">
              <a:lnSpc>
                <a:spcPts val="2850"/>
              </a:lnSpc>
              <a:buNone/>
            </a:pPr>
            <a:r>
              <a:rPr lang="en-US" sz="1750" dirty="0">
                <a:solidFill>
                  <a:srgbClr val="3B3535"/>
                </a:solidFill>
                <a:latin typeface="Calibri" panose="020F0502020204030204" pitchFamily="34" charset="0"/>
                <a:ea typeface="Sora" pitchFamily="34" charset="-122"/>
                <a:cs typeface="Calibri" panose="020F0502020204030204" pitchFamily="34" charset="0"/>
              </a:rPr>
              <a:t>Language chosen by the user to view the landing page</a:t>
            </a:r>
            <a:endParaRPr lang="en-US" sz="1750" b="1" dirty="0">
              <a:latin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60095" y="597218"/>
            <a:ext cx="5429369" cy="678656"/>
          </a:xfrm>
          <a:prstGeom prst="rect">
            <a:avLst/>
          </a:prstGeom>
          <a:noFill/>
          <a:ln/>
        </p:spPr>
        <p:txBody>
          <a:bodyPr wrap="none" lIns="0" tIns="0" rIns="0" bIns="0" rtlCol="0" anchor="t"/>
          <a:lstStyle/>
          <a:p>
            <a:pPr marL="0" indent="0" algn="l">
              <a:lnSpc>
                <a:spcPts val="5300"/>
              </a:lnSpc>
              <a:buNone/>
            </a:pPr>
            <a:r>
              <a:rPr lang="en-US" sz="4250" b="1" dirty="0">
                <a:solidFill>
                  <a:srgbClr val="1F1E1E"/>
                </a:solidFill>
                <a:latin typeface="Calibri" panose="020F0502020204030204" pitchFamily="34" charset="0"/>
                <a:ea typeface="Noto Sans Semi Bold" pitchFamily="34" charset="-122"/>
                <a:cs typeface="Calibri" panose="020F0502020204030204" pitchFamily="34" charset="0"/>
              </a:rPr>
              <a:t>Business  Context</a:t>
            </a:r>
            <a:endParaRPr lang="en-US" sz="4250" b="1" dirty="0">
              <a:latin typeface="Calibri" panose="020F0502020204030204" pitchFamily="34" charset="0"/>
            </a:endParaRPr>
          </a:p>
        </p:txBody>
      </p:sp>
      <p:sp>
        <p:nvSpPr>
          <p:cNvPr id="3" name="Text 1"/>
          <p:cNvSpPr/>
          <p:nvPr/>
        </p:nvSpPr>
        <p:spPr>
          <a:xfrm>
            <a:off x="760095" y="1797010"/>
            <a:ext cx="6290191" cy="2084546"/>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Calibri" panose="020F0502020204030204" pitchFamily="34" charset="0"/>
                <a:ea typeface="Sora" pitchFamily="34" charset="-122"/>
                <a:cs typeface="Calibri" panose="020F0502020204030204" pitchFamily="34" charset="0"/>
              </a:rPr>
              <a:t>The advent of e-news, or electronic news, portals has offered us a great opportunity to quickly get updates on the day-to-day events occurring globally. The information on these portals is retrieved electronically from online databases, processed using a variety of software, and then transmitted to the users.</a:t>
            </a:r>
            <a:endParaRPr lang="en-US" sz="1700" b="1" dirty="0">
              <a:latin typeface="Calibri" panose="020F0502020204030204" pitchFamily="34" charset="0"/>
            </a:endParaRPr>
          </a:p>
        </p:txBody>
      </p:sp>
      <p:sp>
        <p:nvSpPr>
          <p:cNvPr id="4" name="Text 2"/>
          <p:cNvSpPr/>
          <p:nvPr/>
        </p:nvSpPr>
        <p:spPr>
          <a:xfrm>
            <a:off x="760095" y="4076938"/>
            <a:ext cx="6290191" cy="2084546"/>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Calibri" panose="020F0502020204030204" pitchFamily="34" charset="0"/>
                <a:ea typeface="Sora" pitchFamily="34" charset="-122"/>
                <a:cs typeface="Calibri" panose="020F0502020204030204" pitchFamily="34" charset="0"/>
              </a:rPr>
              <a:t>There are multiple advantages of transmitting new electronically, like faster access to the content and the ability to utilize different technologies such as audio, graphics, video, and other interactive elements that are either not being used or aren't common yet in traditional newspapers.</a:t>
            </a:r>
            <a:endParaRPr lang="en-US" sz="1700" b="1" dirty="0">
              <a:latin typeface="Calibri" panose="020F0502020204030204" pitchFamily="34" charset="0"/>
            </a:endParaRPr>
          </a:p>
        </p:txBody>
      </p:sp>
      <p:pic>
        <p:nvPicPr>
          <p:cNvPr id="5" name="Image 0" descr="preencoded.png"/>
          <p:cNvPicPr>
            <a:picLocks noChangeAspect="1"/>
          </p:cNvPicPr>
          <p:nvPr/>
        </p:nvPicPr>
        <p:blipFill>
          <a:blip r:embed="rId3"/>
          <a:stretch>
            <a:fillRect/>
          </a:stretch>
        </p:blipFill>
        <p:spPr>
          <a:xfrm>
            <a:off x="7587734" y="1845945"/>
            <a:ext cx="6290191" cy="3430905"/>
          </a:xfrm>
          <a:prstGeom prst="rect">
            <a:avLst/>
          </a:prstGeom>
        </p:spPr>
      </p:pic>
      <p:sp>
        <p:nvSpPr>
          <p:cNvPr id="6" name="Text 3"/>
          <p:cNvSpPr/>
          <p:nvPr/>
        </p:nvSpPr>
        <p:spPr>
          <a:xfrm>
            <a:off x="7587734" y="5521166"/>
            <a:ext cx="6290191" cy="2084546"/>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Calibri" panose="020F0502020204030204" pitchFamily="34" charset="0"/>
                <a:ea typeface="Sora" pitchFamily="34" charset="-122"/>
                <a:cs typeface="Calibri" panose="020F0502020204030204" pitchFamily="34" charset="0"/>
              </a:rPr>
              <a:t>E-news Express, an online news portal</a:t>
            </a:r>
            <a:r>
              <a:rPr lang="en-US" sz="1700" dirty="0">
                <a:solidFill>
                  <a:srgbClr val="3B3535"/>
                </a:solidFill>
                <a:highlight>
                  <a:srgbClr val="FFFF00"/>
                </a:highlight>
                <a:latin typeface="Calibri" panose="020F0502020204030204" pitchFamily="34" charset="0"/>
                <a:ea typeface="Sora" pitchFamily="34" charset="-122"/>
                <a:cs typeface="Calibri" panose="020F0502020204030204" pitchFamily="34" charset="0"/>
              </a:rPr>
              <a:t>, aims to expand its business by acquiring new subscribers</a:t>
            </a:r>
            <a:r>
              <a:rPr lang="en-US" sz="1700" dirty="0">
                <a:solidFill>
                  <a:srgbClr val="3B3535"/>
                </a:solidFill>
                <a:latin typeface="Calibri" panose="020F0502020204030204" pitchFamily="34" charset="0"/>
                <a:ea typeface="Sora" pitchFamily="34" charset="-122"/>
                <a:cs typeface="Calibri" panose="020F0502020204030204" pitchFamily="34" charset="0"/>
              </a:rPr>
              <a:t>. With every visitor to the website taking certain actions based on their interest, </a:t>
            </a:r>
            <a:r>
              <a:rPr lang="en-US" sz="1700" dirty="0">
                <a:solidFill>
                  <a:srgbClr val="3B3535"/>
                </a:solidFill>
                <a:highlight>
                  <a:srgbClr val="FFFF00"/>
                </a:highlight>
                <a:latin typeface="Calibri" panose="020F0502020204030204" pitchFamily="34" charset="0"/>
                <a:ea typeface="Sora" pitchFamily="34" charset="-122"/>
                <a:cs typeface="Calibri" panose="020F0502020204030204" pitchFamily="34" charset="0"/>
              </a:rPr>
              <a:t>the company plans to analyze these actions to understand user interests and determine how to drive better engagement</a:t>
            </a:r>
            <a:r>
              <a:rPr lang="en-US" sz="1700" dirty="0">
                <a:solidFill>
                  <a:srgbClr val="3B3535"/>
                </a:solidFill>
                <a:latin typeface="Calibri" panose="020F0502020204030204" pitchFamily="34" charset="0"/>
                <a:ea typeface="Sora" pitchFamily="34" charset="-122"/>
                <a:cs typeface="Calibri" panose="020F0502020204030204" pitchFamily="34" charset="0"/>
              </a:rPr>
              <a:t>.</a:t>
            </a:r>
            <a:endParaRPr lang="en-US" sz="1700" b="1" dirty="0">
              <a:latin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2361" y="623768"/>
            <a:ext cx="5094089" cy="636746"/>
          </a:xfrm>
          <a:prstGeom prst="rect">
            <a:avLst/>
          </a:prstGeom>
          <a:noFill/>
          <a:ln/>
        </p:spPr>
        <p:txBody>
          <a:bodyPr wrap="none" lIns="0" tIns="0" rIns="0" bIns="0" rtlCol="0" anchor="t"/>
          <a:lstStyle/>
          <a:p>
            <a:pPr marL="0" indent="0" algn="l">
              <a:lnSpc>
                <a:spcPts val="5000"/>
              </a:lnSpc>
              <a:buNone/>
            </a:pPr>
            <a:r>
              <a:rPr lang="en-US" sz="4000" b="1" dirty="0">
                <a:solidFill>
                  <a:srgbClr val="1F1E1E"/>
                </a:solidFill>
                <a:latin typeface="Calibri" panose="020F0502020204030204" pitchFamily="34" charset="0"/>
                <a:ea typeface="Noto Sans Semi Bold" pitchFamily="34" charset="-122"/>
                <a:cs typeface="Calibri" panose="020F0502020204030204" pitchFamily="34" charset="0"/>
              </a:rPr>
              <a:t>Key Questions</a:t>
            </a:r>
            <a:endParaRPr lang="en-US" sz="4000" b="1" dirty="0">
              <a:latin typeface="Calibri" panose="020F0502020204030204" pitchFamily="34" charset="0"/>
            </a:endParaRPr>
          </a:p>
        </p:txBody>
      </p:sp>
      <p:pic>
        <p:nvPicPr>
          <p:cNvPr id="4" name="Image 1" descr="preencoded.png"/>
          <p:cNvPicPr>
            <a:picLocks noChangeAspect="1"/>
          </p:cNvPicPr>
          <p:nvPr/>
        </p:nvPicPr>
        <p:blipFill>
          <a:blip r:embed="rId4"/>
          <a:stretch>
            <a:fillRect/>
          </a:stretch>
        </p:blipFill>
        <p:spPr>
          <a:xfrm>
            <a:off x="792361" y="1566148"/>
            <a:ext cx="1018818" cy="1817846"/>
          </a:xfrm>
          <a:prstGeom prst="rect">
            <a:avLst/>
          </a:prstGeom>
        </p:spPr>
      </p:pic>
      <p:sp>
        <p:nvSpPr>
          <p:cNvPr id="5" name="Text 1"/>
          <p:cNvSpPr/>
          <p:nvPr/>
        </p:nvSpPr>
        <p:spPr>
          <a:xfrm>
            <a:off x="2116812" y="1769864"/>
            <a:ext cx="6234827" cy="636508"/>
          </a:xfrm>
          <a:prstGeom prst="rect">
            <a:avLst/>
          </a:prstGeom>
          <a:noFill/>
          <a:ln/>
        </p:spPr>
        <p:txBody>
          <a:bodyPr wrap="square" lIns="0" tIns="0" rIns="0" bIns="0" rtlCol="0" anchor="t"/>
          <a:lstStyle/>
          <a:p>
            <a:pPr marL="0" indent="0" algn="l">
              <a:lnSpc>
                <a:spcPts val="2500"/>
              </a:lnSpc>
              <a:buNone/>
            </a:pPr>
            <a:r>
              <a:rPr lang="en-US" sz="2000" b="1" dirty="0">
                <a:solidFill>
                  <a:srgbClr val="3B3535"/>
                </a:solidFill>
                <a:latin typeface="Calibri" panose="020F0502020204030204" pitchFamily="34" charset="0"/>
                <a:ea typeface="Noto Sans Semi Bold" pitchFamily="34" charset="-122"/>
                <a:cs typeface="Calibri" panose="020F0502020204030204" pitchFamily="34" charset="0"/>
              </a:rPr>
              <a:t>Do users spend more time on the new landing page?</a:t>
            </a:r>
            <a:endParaRPr lang="en-US" sz="2000" b="1" dirty="0">
              <a:latin typeface="Calibri" panose="020F0502020204030204" pitchFamily="34" charset="0"/>
            </a:endParaRPr>
          </a:p>
        </p:txBody>
      </p:sp>
      <p:sp>
        <p:nvSpPr>
          <p:cNvPr id="6" name="Text 2"/>
          <p:cNvSpPr/>
          <p:nvPr/>
        </p:nvSpPr>
        <p:spPr>
          <a:xfrm>
            <a:off x="2116812" y="2528530"/>
            <a:ext cx="6234827" cy="651748"/>
          </a:xfrm>
          <a:prstGeom prst="rect">
            <a:avLst/>
          </a:prstGeom>
          <a:noFill/>
          <a:ln/>
        </p:spPr>
        <p:txBody>
          <a:bodyPr wrap="square" lIns="0" tIns="0" rIns="0" bIns="0" rtlCol="0" anchor="t"/>
          <a:lstStyle/>
          <a:p>
            <a:pPr marL="0" indent="0" algn="l">
              <a:lnSpc>
                <a:spcPts val="2550"/>
              </a:lnSpc>
              <a:buNone/>
            </a:pPr>
            <a:r>
              <a:rPr lang="en-US" sz="1600" dirty="0">
                <a:solidFill>
                  <a:srgbClr val="3B3535"/>
                </a:solidFill>
                <a:latin typeface="Calibri" panose="020F0502020204030204" pitchFamily="34" charset="0"/>
                <a:ea typeface="Sora" pitchFamily="34" charset="-122"/>
                <a:cs typeface="Calibri" panose="020F0502020204030204" pitchFamily="34" charset="0"/>
              </a:rPr>
              <a:t>Analyze if the redesigned page keeps visitors engaged longer</a:t>
            </a:r>
            <a:endParaRPr lang="en-US" sz="1600" b="1" dirty="0">
              <a:latin typeface="Calibri" panose="020F0502020204030204" pitchFamily="34" charset="0"/>
            </a:endParaRPr>
          </a:p>
        </p:txBody>
      </p:sp>
      <p:pic>
        <p:nvPicPr>
          <p:cNvPr id="7" name="Image 2" descr="preencoded.png"/>
          <p:cNvPicPr>
            <a:picLocks noChangeAspect="1"/>
          </p:cNvPicPr>
          <p:nvPr/>
        </p:nvPicPr>
        <p:blipFill>
          <a:blip r:embed="rId5"/>
          <a:stretch>
            <a:fillRect/>
          </a:stretch>
        </p:blipFill>
        <p:spPr>
          <a:xfrm>
            <a:off x="792361" y="3383994"/>
            <a:ext cx="1018818" cy="1222534"/>
          </a:xfrm>
          <a:prstGeom prst="rect">
            <a:avLst/>
          </a:prstGeom>
        </p:spPr>
      </p:pic>
      <p:sp>
        <p:nvSpPr>
          <p:cNvPr id="8" name="Text 3"/>
          <p:cNvSpPr/>
          <p:nvPr/>
        </p:nvSpPr>
        <p:spPr>
          <a:xfrm>
            <a:off x="2116812" y="3587710"/>
            <a:ext cx="5876925" cy="318254"/>
          </a:xfrm>
          <a:prstGeom prst="rect">
            <a:avLst/>
          </a:prstGeom>
          <a:noFill/>
          <a:ln/>
        </p:spPr>
        <p:txBody>
          <a:bodyPr wrap="none" lIns="0" tIns="0" rIns="0" bIns="0" rtlCol="0" anchor="t"/>
          <a:lstStyle/>
          <a:p>
            <a:pPr marL="0" indent="0" algn="l">
              <a:lnSpc>
                <a:spcPts val="2500"/>
              </a:lnSpc>
              <a:buNone/>
            </a:pPr>
            <a:r>
              <a:rPr lang="en-US" sz="2000" b="1" dirty="0">
                <a:solidFill>
                  <a:srgbClr val="3B3535"/>
                </a:solidFill>
                <a:latin typeface="Calibri" panose="020F0502020204030204" pitchFamily="34" charset="0"/>
                <a:ea typeface="Noto Sans Semi Bold" pitchFamily="34" charset="-122"/>
                <a:cs typeface="Calibri" panose="020F0502020204030204" pitchFamily="34" charset="0"/>
              </a:rPr>
              <a:t>Is the conversion rate higher for the new page?</a:t>
            </a:r>
            <a:endParaRPr lang="en-US" sz="2000" b="1" dirty="0">
              <a:latin typeface="Calibri" panose="020F0502020204030204" pitchFamily="34" charset="0"/>
            </a:endParaRPr>
          </a:p>
        </p:txBody>
      </p:sp>
      <p:sp>
        <p:nvSpPr>
          <p:cNvPr id="9" name="Text 4"/>
          <p:cNvSpPr/>
          <p:nvPr/>
        </p:nvSpPr>
        <p:spPr>
          <a:xfrm>
            <a:off x="2116812" y="4028123"/>
            <a:ext cx="6234827" cy="325874"/>
          </a:xfrm>
          <a:prstGeom prst="rect">
            <a:avLst/>
          </a:prstGeom>
          <a:noFill/>
          <a:ln/>
        </p:spPr>
        <p:txBody>
          <a:bodyPr wrap="none" lIns="0" tIns="0" rIns="0" bIns="0" rtlCol="0" anchor="t"/>
          <a:lstStyle/>
          <a:p>
            <a:pPr marL="0" indent="0" algn="l">
              <a:lnSpc>
                <a:spcPts val="2550"/>
              </a:lnSpc>
              <a:buNone/>
            </a:pPr>
            <a:r>
              <a:rPr lang="en-US" sz="1600" dirty="0">
                <a:solidFill>
                  <a:srgbClr val="3B3535"/>
                </a:solidFill>
                <a:latin typeface="Calibri" panose="020F0502020204030204" pitchFamily="34" charset="0"/>
                <a:ea typeface="Sora" pitchFamily="34" charset="-122"/>
                <a:cs typeface="Calibri" panose="020F0502020204030204" pitchFamily="34" charset="0"/>
              </a:rPr>
              <a:t>Determine if the new design leads to more subscriptions</a:t>
            </a:r>
            <a:endParaRPr lang="en-US" sz="1600" b="1" dirty="0">
              <a:latin typeface="Calibri" panose="020F0502020204030204" pitchFamily="34" charset="0"/>
            </a:endParaRPr>
          </a:p>
        </p:txBody>
      </p:sp>
      <p:pic>
        <p:nvPicPr>
          <p:cNvPr id="10" name="Image 3" descr="preencoded.png"/>
          <p:cNvPicPr>
            <a:picLocks noChangeAspect="1"/>
          </p:cNvPicPr>
          <p:nvPr/>
        </p:nvPicPr>
        <p:blipFill>
          <a:blip r:embed="rId6"/>
          <a:stretch>
            <a:fillRect/>
          </a:stretch>
        </p:blipFill>
        <p:spPr>
          <a:xfrm>
            <a:off x="792361" y="4606528"/>
            <a:ext cx="1018818" cy="1499592"/>
          </a:xfrm>
          <a:prstGeom prst="rect">
            <a:avLst/>
          </a:prstGeom>
        </p:spPr>
      </p:pic>
      <p:sp>
        <p:nvSpPr>
          <p:cNvPr id="11" name="Text 5"/>
          <p:cNvSpPr/>
          <p:nvPr/>
        </p:nvSpPr>
        <p:spPr>
          <a:xfrm>
            <a:off x="2116812" y="4810244"/>
            <a:ext cx="6030278" cy="318254"/>
          </a:xfrm>
          <a:prstGeom prst="rect">
            <a:avLst/>
          </a:prstGeom>
          <a:noFill/>
          <a:ln/>
        </p:spPr>
        <p:txBody>
          <a:bodyPr wrap="none" lIns="0" tIns="0" rIns="0" bIns="0" rtlCol="0" anchor="t"/>
          <a:lstStyle/>
          <a:p>
            <a:pPr marL="0" indent="0" algn="l">
              <a:lnSpc>
                <a:spcPts val="2500"/>
              </a:lnSpc>
              <a:buNone/>
            </a:pPr>
            <a:r>
              <a:rPr lang="en-US" sz="2000" b="1" dirty="0">
                <a:solidFill>
                  <a:srgbClr val="3B3535"/>
                </a:solidFill>
                <a:latin typeface="Calibri" panose="020F0502020204030204" pitchFamily="34" charset="0"/>
                <a:ea typeface="Noto Sans Semi Bold" pitchFamily="34" charset="-122"/>
                <a:cs typeface="Calibri" panose="020F0502020204030204" pitchFamily="34" charset="0"/>
              </a:rPr>
              <a:t>Does conversion depend on preferred language?</a:t>
            </a:r>
            <a:endParaRPr lang="en-US" sz="2000" b="1" dirty="0">
              <a:latin typeface="Calibri" panose="020F0502020204030204" pitchFamily="34" charset="0"/>
            </a:endParaRPr>
          </a:p>
        </p:txBody>
      </p:sp>
      <p:sp>
        <p:nvSpPr>
          <p:cNvPr id="12" name="Text 6"/>
          <p:cNvSpPr/>
          <p:nvPr/>
        </p:nvSpPr>
        <p:spPr>
          <a:xfrm>
            <a:off x="2116812" y="5250656"/>
            <a:ext cx="6234827" cy="651748"/>
          </a:xfrm>
          <a:prstGeom prst="rect">
            <a:avLst/>
          </a:prstGeom>
          <a:noFill/>
          <a:ln/>
        </p:spPr>
        <p:txBody>
          <a:bodyPr wrap="square" lIns="0" tIns="0" rIns="0" bIns="0" rtlCol="0" anchor="t"/>
          <a:lstStyle/>
          <a:p>
            <a:pPr marL="0" indent="0" algn="l">
              <a:lnSpc>
                <a:spcPts val="2550"/>
              </a:lnSpc>
              <a:buNone/>
            </a:pPr>
            <a:r>
              <a:rPr lang="en-US" sz="1600" dirty="0">
                <a:solidFill>
                  <a:srgbClr val="3B3535"/>
                </a:solidFill>
                <a:latin typeface="Calibri" panose="020F0502020204030204" pitchFamily="34" charset="0"/>
                <a:ea typeface="Sora" pitchFamily="34" charset="-122"/>
                <a:cs typeface="Calibri" panose="020F0502020204030204" pitchFamily="34" charset="0"/>
              </a:rPr>
              <a:t>Investigate if language preference affects subscription decisions</a:t>
            </a:r>
            <a:endParaRPr lang="en-US" sz="1600" b="1" dirty="0">
              <a:latin typeface="Calibri" panose="020F0502020204030204" pitchFamily="34" charset="0"/>
            </a:endParaRPr>
          </a:p>
        </p:txBody>
      </p:sp>
      <p:pic>
        <p:nvPicPr>
          <p:cNvPr id="13" name="Image 4" descr="preencoded.png"/>
          <p:cNvPicPr>
            <a:picLocks noChangeAspect="1"/>
          </p:cNvPicPr>
          <p:nvPr/>
        </p:nvPicPr>
        <p:blipFill>
          <a:blip r:embed="rId7"/>
          <a:stretch>
            <a:fillRect/>
          </a:stretch>
        </p:blipFill>
        <p:spPr>
          <a:xfrm>
            <a:off x="792361" y="6106120"/>
            <a:ext cx="1018818" cy="1499592"/>
          </a:xfrm>
          <a:prstGeom prst="rect">
            <a:avLst/>
          </a:prstGeom>
        </p:spPr>
      </p:pic>
      <p:sp>
        <p:nvSpPr>
          <p:cNvPr id="14" name="Text 7"/>
          <p:cNvSpPr/>
          <p:nvPr/>
        </p:nvSpPr>
        <p:spPr>
          <a:xfrm>
            <a:off x="2116812" y="6309836"/>
            <a:ext cx="5915978" cy="318254"/>
          </a:xfrm>
          <a:prstGeom prst="rect">
            <a:avLst/>
          </a:prstGeom>
          <a:noFill/>
          <a:ln/>
        </p:spPr>
        <p:txBody>
          <a:bodyPr wrap="none" lIns="0" tIns="0" rIns="0" bIns="0" rtlCol="0" anchor="t"/>
          <a:lstStyle/>
          <a:p>
            <a:pPr marL="0" indent="0" algn="l">
              <a:lnSpc>
                <a:spcPts val="2500"/>
              </a:lnSpc>
              <a:buNone/>
            </a:pPr>
            <a:r>
              <a:rPr lang="en-US" sz="2000" b="1" dirty="0">
                <a:solidFill>
                  <a:srgbClr val="3B3535"/>
                </a:solidFill>
                <a:latin typeface="Calibri" panose="020F0502020204030204" pitchFamily="34" charset="0"/>
                <a:ea typeface="Noto Sans Semi Bold" pitchFamily="34" charset="-122"/>
                <a:cs typeface="Calibri" panose="020F0502020204030204" pitchFamily="34" charset="0"/>
              </a:rPr>
              <a:t>Is time spent consistent across language users?</a:t>
            </a:r>
            <a:endParaRPr lang="en-US" sz="2000" b="1" dirty="0">
              <a:latin typeface="Calibri" panose="020F0502020204030204" pitchFamily="34" charset="0"/>
            </a:endParaRPr>
          </a:p>
        </p:txBody>
      </p:sp>
      <p:sp>
        <p:nvSpPr>
          <p:cNvPr id="15" name="Text 8"/>
          <p:cNvSpPr/>
          <p:nvPr/>
        </p:nvSpPr>
        <p:spPr>
          <a:xfrm>
            <a:off x="2116812" y="6750248"/>
            <a:ext cx="6234827" cy="651748"/>
          </a:xfrm>
          <a:prstGeom prst="rect">
            <a:avLst/>
          </a:prstGeom>
          <a:noFill/>
          <a:ln/>
        </p:spPr>
        <p:txBody>
          <a:bodyPr wrap="square" lIns="0" tIns="0" rIns="0" bIns="0" rtlCol="0" anchor="t"/>
          <a:lstStyle/>
          <a:p>
            <a:pPr marL="0" indent="0" algn="l">
              <a:lnSpc>
                <a:spcPts val="2550"/>
              </a:lnSpc>
              <a:buNone/>
            </a:pPr>
            <a:r>
              <a:rPr lang="en-US" sz="1600" dirty="0">
                <a:solidFill>
                  <a:srgbClr val="3B3535"/>
                </a:solidFill>
                <a:latin typeface="Calibri" panose="020F0502020204030204" pitchFamily="34" charset="0"/>
                <a:ea typeface="Sora" pitchFamily="34" charset="-122"/>
                <a:cs typeface="Calibri" panose="020F0502020204030204" pitchFamily="34" charset="0"/>
              </a:rPr>
              <a:t>Examine if different language users engage similarly with the new page</a:t>
            </a:r>
            <a:endParaRPr lang="en-US" sz="1600" b="1" dirty="0">
              <a:latin typeface="Calibri" panose="020F050202020403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500</TotalTime>
  <Words>4633</Words>
  <Application>Microsoft Macintosh PowerPoint</Application>
  <PresentationFormat>Custom</PresentationFormat>
  <Paragraphs>489</Paragraphs>
  <Slides>46</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Nunito</vt:lpstr>
      <vt:lpstr>Times New Roman</vt:lpstr>
      <vt:lpstr>Microsoft Sans Serif</vt:lpstr>
      <vt:lpstr>Calibri</vt:lpstr>
      <vt:lpstr>Wingdings</vt:lpstr>
      <vt:lpstr>Nunito SemiBold</vt:lpstr>
      <vt:lpstr>Office Theme</vt:lpstr>
      <vt:lpstr>PowerPoint Presentation</vt:lpstr>
      <vt:lpstr>Contents /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Question 1 Hypothesis Testing Details</vt:lpstr>
      <vt:lpstr>Question 2 Hypothesis Testing Details</vt:lpstr>
      <vt:lpstr>Question 3 Hypothesis Testing Details</vt:lpstr>
      <vt:lpstr>Question 4 Hypothesis Testing Details</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Alan McGirr</cp:lastModifiedBy>
  <cp:revision>6</cp:revision>
  <dcterms:created xsi:type="dcterms:W3CDTF">2025-04-12T15:14:16Z</dcterms:created>
  <dcterms:modified xsi:type="dcterms:W3CDTF">2025-04-13T16:16:17Z</dcterms:modified>
</cp:coreProperties>
</file>